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59" r:id="rId4"/>
    <p:sldId id="258" r:id="rId5"/>
    <p:sldId id="260" r:id="rId6"/>
    <p:sldId id="261" r:id="rId7"/>
    <p:sldId id="266" r:id="rId8"/>
    <p:sldId id="262" r:id="rId9"/>
    <p:sldId id="268" r:id="rId10"/>
    <p:sldId id="257" r:id="rId11"/>
    <p:sldId id="269" r:id="rId12"/>
    <p:sldId id="274" r:id="rId13"/>
    <p:sldId id="275" r:id="rId14"/>
    <p:sldId id="263" r:id="rId15"/>
    <p:sldId id="276" r:id="rId16"/>
    <p:sldId id="271" r:id="rId17"/>
    <p:sldId id="277" r:id="rId18"/>
    <p:sldId id="273" r:id="rId19"/>
    <p:sldId id="272" r:id="rId20"/>
    <p:sldId id="278" r:id="rId21"/>
    <p:sldId id="264" r:id="rId22"/>
    <p:sldId id="279" r:id="rId23"/>
    <p:sldId id="265" r:id="rId2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935" autoAdjust="0"/>
  </p:normalViewPr>
  <p:slideViewPr>
    <p:cSldViewPr>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3059348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1864959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ED8D91-7342-480A-9D2E-218599EFAB94}"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401267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AED8D91-7342-480A-9D2E-218599EFAB94}"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81433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AED8D91-7342-480A-9D2E-218599EFAB94}"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621986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AED8D91-7342-480A-9D2E-218599EFAB94}"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906574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ED8D91-7342-480A-9D2E-218599EFAB94}"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945637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D8D91-7342-480A-9D2E-218599EFAB94}"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295783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D8D91-7342-480A-9D2E-218599EFAB94}"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70050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3688016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ED8D91-7342-480A-9D2E-218599EFAB94}"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5F7F6-65C2-4840-8978-47878FE5AB4C}" type="slidenum">
              <a:rPr lang="en-GB" smtClean="0"/>
              <a:t>‹#›</a:t>
            </a:fld>
            <a:endParaRPr lang="en-GB"/>
          </a:p>
        </p:txBody>
      </p:sp>
    </p:spTree>
    <p:extLst>
      <p:ext uri="{BB962C8B-B14F-4D97-AF65-F5344CB8AC3E}">
        <p14:creationId xmlns:p14="http://schemas.microsoft.com/office/powerpoint/2010/main" val="755839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ED8D91-7342-480A-9D2E-218599EFAB94}" type="datetimeFigureOut">
              <a:rPr lang="en-GB" smtClean="0"/>
              <a:t>10/09/2025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E5F7F6-65C2-4840-8978-47878FE5AB4C}" type="slidenum">
              <a:rPr lang="en-GB" smtClean="0"/>
              <a:t>‹#›</a:t>
            </a:fld>
            <a:endParaRPr lang="en-GB"/>
          </a:p>
        </p:txBody>
      </p:sp>
    </p:spTree>
    <p:extLst>
      <p:ext uri="{BB962C8B-B14F-4D97-AF65-F5344CB8AC3E}">
        <p14:creationId xmlns:p14="http://schemas.microsoft.com/office/powerpoint/2010/main" val="253915112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jpg"/><Relationship Id="rId4" Type="http://schemas.openxmlformats.org/officeDocument/2006/relationships/image" Target="../media/image2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783" y="260648"/>
            <a:ext cx="8787705" cy="6555641"/>
          </a:xfrm>
          <a:prstGeom prst="rect">
            <a:avLst/>
          </a:prstGeom>
          <a:noFill/>
        </p:spPr>
        <p:txBody>
          <a:bodyPr wrap="square" rtlCol="0">
            <a:spAutoFit/>
          </a:bodyPr>
          <a:lstStyle/>
          <a:p>
            <a:pPr algn="ctr"/>
            <a:r>
              <a:rPr lang="en-GB" sz="4400" dirty="0">
                <a:latin typeface="Berlin Sans FB" panose="020E0602020502020306" pitchFamily="34" charset="0"/>
              </a:rPr>
              <a:t>Welcome to Year 4</a:t>
            </a:r>
          </a:p>
          <a:p>
            <a:pPr algn="ctr"/>
            <a:r>
              <a:rPr lang="en-GB" sz="4400" dirty="0">
                <a:latin typeface="Berlin Sans FB" panose="020E0602020502020306" pitchFamily="34" charset="0"/>
              </a:rPr>
              <a:t>2018-2019</a:t>
            </a: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endParaRPr lang="en-GB" sz="4400" dirty="0">
              <a:latin typeface="Berlin Sans FB" panose="020E0602020502020306" pitchFamily="34" charset="0"/>
            </a:endParaRPr>
          </a:p>
          <a:p>
            <a:pPr algn="ctr"/>
            <a:r>
              <a:rPr lang="en-GB" sz="4000" dirty="0">
                <a:latin typeface="Berlin Sans FB" panose="020E0602020502020306" pitchFamily="34" charset="0"/>
              </a:rPr>
              <a:t>Mr Norris and Miss Hibberd</a:t>
            </a:r>
          </a:p>
          <a:p>
            <a:pPr algn="ctr"/>
            <a:r>
              <a:rPr lang="en-GB" sz="2800" dirty="0">
                <a:latin typeface="Berlin Sans FB" panose="020E0602020502020306" pitchFamily="34" charset="0"/>
              </a:rPr>
              <a:t>Mrs White, Mrs Matthews, Miss Chester, Mrs Shaw</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783" y="1112046"/>
            <a:ext cx="8787705" cy="44219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558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60623"/>
            <a:ext cx="8928992" cy="3939540"/>
          </a:xfrm>
          <a:prstGeom prst="rect">
            <a:avLst/>
          </a:prstGeom>
          <a:noFill/>
        </p:spPr>
        <p:txBody>
          <a:bodyPr wrap="square" rtlCol="0">
            <a:spAutoFit/>
          </a:bodyPr>
          <a:lstStyle/>
          <a:p>
            <a:pPr algn="ctr"/>
            <a:r>
              <a:rPr lang="en-GB" sz="5400" dirty="0">
                <a:latin typeface="Berlin Sans FB Demi" panose="020E0802020502020306" pitchFamily="34" charset="0"/>
              </a:rPr>
              <a:t>Classes and Staff</a:t>
            </a:r>
          </a:p>
          <a:p>
            <a:pPr algn="ctr"/>
            <a:endParaRPr lang="en-GB" sz="2800" dirty="0">
              <a:latin typeface="Century Gothic" panose="020B0502020202020204" pitchFamily="34" charset="0"/>
            </a:endParaRPr>
          </a:p>
          <a:p>
            <a:r>
              <a:rPr lang="en-GB" sz="2800" dirty="0">
                <a:latin typeface="Century Gothic" panose="020B0502020202020204" pitchFamily="34" charset="0"/>
              </a:rPr>
              <a:t>-  </a:t>
            </a:r>
            <a:r>
              <a:rPr lang="en-GB" sz="2800" b="1" dirty="0">
                <a:latin typeface="Century Gothic" panose="020B0502020202020204" pitchFamily="34" charset="0"/>
              </a:rPr>
              <a:t>4RH </a:t>
            </a:r>
          </a:p>
          <a:p>
            <a:r>
              <a:rPr lang="en-GB" sz="2800" dirty="0">
                <a:latin typeface="Century Gothic" panose="020B0502020202020204" pitchFamily="34" charset="0"/>
              </a:rPr>
              <a:t>Teacher : Miss Hibberd</a:t>
            </a:r>
            <a:endParaRPr lang="en-GB" sz="5400" dirty="0">
              <a:latin typeface="Berlin Sans FB Demi" panose="020E0802020502020306" pitchFamily="34" charset="0"/>
            </a:endParaRPr>
          </a:p>
          <a:p>
            <a:r>
              <a:rPr lang="en-GB" sz="2800" dirty="0">
                <a:latin typeface="Century Gothic" panose="020B0502020202020204" pitchFamily="34" charset="0"/>
              </a:rPr>
              <a:t>Support staff : Miss Chester, Mrs Shaw</a:t>
            </a:r>
          </a:p>
          <a:p>
            <a:pPr marL="457200" indent="-457200">
              <a:buFontTx/>
              <a:buChar char="-"/>
            </a:pPr>
            <a:r>
              <a:rPr lang="en-GB" sz="2800" b="1" dirty="0">
                <a:latin typeface="Century Gothic" panose="020B0502020202020204" pitchFamily="34" charset="0"/>
              </a:rPr>
              <a:t>4AN</a:t>
            </a:r>
            <a:r>
              <a:rPr lang="en-GB" sz="2800" dirty="0">
                <a:latin typeface="Century Gothic" panose="020B0502020202020204" pitchFamily="34" charset="0"/>
              </a:rPr>
              <a:t> </a:t>
            </a:r>
          </a:p>
          <a:p>
            <a:r>
              <a:rPr lang="en-GB" sz="2800" dirty="0">
                <a:latin typeface="Century Gothic" panose="020B0502020202020204" pitchFamily="34" charset="0"/>
              </a:rPr>
              <a:t>Teacher : Mr. Norris </a:t>
            </a:r>
          </a:p>
          <a:p>
            <a:r>
              <a:rPr lang="en-GB" sz="2800" dirty="0">
                <a:latin typeface="Century Gothic" panose="020B0502020202020204" pitchFamily="34" charset="0"/>
              </a:rPr>
              <a:t>Support staff : Mrs White, Mrs Matthews</a:t>
            </a:r>
          </a:p>
        </p:txBody>
      </p:sp>
    </p:spTree>
    <p:extLst>
      <p:ext uri="{BB962C8B-B14F-4D97-AF65-F5344CB8AC3E}">
        <p14:creationId xmlns:p14="http://schemas.microsoft.com/office/powerpoint/2010/main" val="1346295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60623"/>
            <a:ext cx="8928992" cy="12495728"/>
          </a:xfrm>
          <a:prstGeom prst="rect">
            <a:avLst/>
          </a:prstGeom>
          <a:noFill/>
        </p:spPr>
        <p:txBody>
          <a:bodyPr wrap="square" rtlCol="0">
            <a:spAutoFit/>
          </a:bodyPr>
          <a:lstStyle/>
          <a:p>
            <a:pPr algn="ctr"/>
            <a:r>
              <a:rPr lang="en-GB" sz="5400" dirty="0">
                <a:latin typeface="Berlin Sans FB Demi" panose="020E0802020502020306" pitchFamily="34" charset="0"/>
              </a:rPr>
              <a:t>Curriculum Learning and aims for the year</a:t>
            </a:r>
          </a:p>
          <a:p>
            <a:pPr algn="ctr"/>
            <a:endParaRPr lang="en-GB" sz="2800" dirty="0">
              <a:latin typeface="Century Gothic" panose="020B0502020202020204" pitchFamily="34" charset="0"/>
            </a:endParaRPr>
          </a:p>
          <a:p>
            <a:pPr marL="457200" indent="-457200" algn="ctr">
              <a:buFont typeface="Wingdings" panose="05000000000000000000" pitchFamily="2" charset="2"/>
              <a:buChar char="v"/>
            </a:pPr>
            <a:r>
              <a:rPr lang="en-GB" sz="2800" dirty="0">
                <a:latin typeface="Century Gothic" panose="020B0502020202020204" pitchFamily="34" charset="0"/>
              </a:rPr>
              <a:t>In Year 4, we believe learning should be varied, fun and engaging. We will ensure that your children have the opportunity to explore new learning through a whole variety of topics. </a:t>
            </a:r>
          </a:p>
          <a:p>
            <a:pPr marL="457200" indent="-457200" algn="ctr">
              <a:buFont typeface="Wingdings" panose="05000000000000000000" pitchFamily="2" charset="2"/>
              <a:buChar char="v"/>
            </a:pPr>
            <a:endParaRPr lang="en-GB" sz="2800" dirty="0">
              <a:latin typeface="Century Gothic" panose="020B0502020202020204" pitchFamily="34" charset="0"/>
            </a:endParaRPr>
          </a:p>
          <a:p>
            <a:pPr marL="457200" indent="-457200" algn="ctr">
              <a:buFont typeface="Wingdings" panose="05000000000000000000" pitchFamily="2" charset="2"/>
              <a:buChar char="v"/>
            </a:pPr>
            <a:r>
              <a:rPr lang="en-GB" sz="2800" dirty="0">
                <a:latin typeface="Century Gothic" panose="020B0502020202020204" pitchFamily="34" charset="0"/>
              </a:rPr>
              <a:t>Topics will include Journey to the Centre of the Earth (Volcanos and Earthquakes), Voyage of Discovery (Charles Darwin), The Magic Greenhouse (plants and monsters), Anglo-Saxons and Vikings, The Iron Man and Electricity.</a:t>
            </a:r>
          </a:p>
          <a:p>
            <a:pPr marL="457200" indent="-457200" algn="ctr">
              <a:buFont typeface="Wingdings" panose="05000000000000000000" pitchFamily="2" charset="2"/>
              <a:buChar char="v"/>
            </a:pPr>
            <a:endParaRPr lang="en-GB" sz="2800" dirty="0">
              <a:latin typeface="Century Gothic" panose="020B0502020202020204" pitchFamily="34" charset="0"/>
            </a:endParaRPr>
          </a:p>
          <a:p>
            <a:pPr marL="457200" indent="-457200" algn="ctr">
              <a:buFont typeface="Wingdings" panose="05000000000000000000" pitchFamily="2" charset="2"/>
              <a:buChar char="v"/>
            </a:pP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marL="457200" indent="-457200" algn="ctr">
              <a:buFont typeface="Arial" panose="020B0604020202020204" pitchFamily="34" charset="0"/>
              <a:buChar char="•"/>
            </a:pP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2800" dirty="0">
              <a:latin typeface="Century Gothic" panose="020B0502020202020204" pitchFamily="34" charset="0"/>
            </a:endParaRPr>
          </a:p>
          <a:p>
            <a:pPr algn="ctr"/>
            <a:endParaRPr lang="en-GB" sz="5400" dirty="0">
              <a:latin typeface="Berlin Sans FB Demi" panose="020E0802020502020306" pitchFamily="34" charset="0"/>
            </a:endParaRPr>
          </a:p>
        </p:txBody>
      </p:sp>
    </p:spTree>
    <p:extLst>
      <p:ext uri="{BB962C8B-B14F-4D97-AF65-F5344CB8AC3E}">
        <p14:creationId xmlns:p14="http://schemas.microsoft.com/office/powerpoint/2010/main" val="3895337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16632"/>
            <a:ext cx="8424936" cy="6063198"/>
          </a:xfrm>
          <a:prstGeom prst="rect">
            <a:avLst/>
          </a:prstGeom>
          <a:noFill/>
        </p:spPr>
        <p:txBody>
          <a:bodyPr wrap="square" rtlCol="0">
            <a:spAutoFit/>
          </a:bodyPr>
          <a:lstStyle/>
          <a:p>
            <a:pPr algn="ctr"/>
            <a:r>
              <a:rPr lang="en-GB" sz="6000" dirty="0">
                <a:latin typeface="Berlin Sans FB Demi" panose="020E0802020502020306" pitchFamily="34" charset="0"/>
              </a:rPr>
              <a:t>Behaviour</a:t>
            </a:r>
          </a:p>
          <a:p>
            <a:pPr algn="ctr"/>
            <a:endParaRPr lang="en-GB" sz="1000" dirty="0">
              <a:latin typeface="Century Gothic" panose="020B0502020202020204" pitchFamily="34" charset="0"/>
            </a:endParaRPr>
          </a:p>
          <a:p>
            <a:pPr marL="571500" indent="-571500" algn="ctr">
              <a:buFont typeface="Wingdings" panose="05000000000000000000" pitchFamily="2" charset="2"/>
              <a:buChar char="v"/>
            </a:pPr>
            <a:r>
              <a:rPr lang="en-GB" sz="2000" dirty="0">
                <a:latin typeface="Century Gothic" panose="020B0502020202020204" pitchFamily="34" charset="0"/>
              </a:rPr>
              <a:t>We have a </a:t>
            </a:r>
            <a:r>
              <a:rPr lang="en-GB" sz="2000" b="1" dirty="0">
                <a:latin typeface="Century Gothic" panose="020B0502020202020204" pitchFamily="34" charset="0"/>
              </a:rPr>
              <a:t>positive</a:t>
            </a:r>
            <a:r>
              <a:rPr lang="en-GB" sz="2000" dirty="0">
                <a:latin typeface="Century Gothic" panose="020B0502020202020204" pitchFamily="34" charset="0"/>
              </a:rPr>
              <a:t> approach to behaviour and high expectations of it.  We are using the Six Strands to recognise specific learning behaviours and your child will be rewarded as they show these behaviours</a:t>
            </a:r>
          </a:p>
          <a:p>
            <a:pPr algn="ctr"/>
            <a:endParaRPr lang="en-GB" sz="2000" dirty="0">
              <a:latin typeface="Century Gothic" panose="020B0502020202020204" pitchFamily="34" charset="0"/>
            </a:endParaRPr>
          </a:p>
          <a:p>
            <a:pPr marL="571500" indent="-571500" algn="ctr">
              <a:buFont typeface="Wingdings" panose="05000000000000000000" pitchFamily="2" charset="2"/>
              <a:buChar char="v"/>
            </a:pPr>
            <a:r>
              <a:rPr lang="en-GB" sz="2000" b="1" dirty="0">
                <a:latin typeface="Century Gothic" panose="020B0502020202020204" pitchFamily="34" charset="0"/>
              </a:rPr>
              <a:t>Pause</a:t>
            </a:r>
            <a:r>
              <a:rPr lang="en-GB" sz="2000" dirty="0">
                <a:latin typeface="Century Gothic" panose="020B0502020202020204" pitchFamily="34" charset="0"/>
              </a:rPr>
              <a:t> – children are put on pause if they make the wrong choice.</a:t>
            </a:r>
          </a:p>
          <a:p>
            <a:pPr marL="571500" indent="-571500" algn="ctr">
              <a:buFont typeface="Wingdings" panose="05000000000000000000" pitchFamily="2" charset="2"/>
              <a:buChar char="v"/>
            </a:pPr>
            <a:endParaRPr lang="en-GB" b="1" dirty="0">
              <a:latin typeface="Century Gothic" panose="020B0502020202020204" pitchFamily="34" charset="0"/>
            </a:endParaRPr>
          </a:p>
          <a:p>
            <a:pPr marL="571500" indent="-571500" algn="ctr">
              <a:buFont typeface="Wingdings" panose="05000000000000000000" pitchFamily="2" charset="2"/>
              <a:buChar char="v"/>
            </a:pPr>
            <a:r>
              <a:rPr lang="en-GB" sz="2000" b="1" dirty="0">
                <a:latin typeface="Century Gothic" panose="020B0502020202020204" pitchFamily="34" charset="0"/>
              </a:rPr>
              <a:t>Non-negotiables</a:t>
            </a:r>
            <a:r>
              <a:rPr lang="en-GB" b="1" dirty="0">
                <a:latin typeface="Century Gothic" panose="020B0502020202020204" pitchFamily="34" charset="0"/>
              </a:rPr>
              <a:t> </a:t>
            </a:r>
            <a:r>
              <a:rPr lang="en-GB" sz="2000" dirty="0">
                <a:latin typeface="Century Gothic" panose="020B0502020202020204" pitchFamily="34" charset="0"/>
              </a:rPr>
              <a:t>– are on display in all classes.  These are the expectations for all children.</a:t>
            </a:r>
          </a:p>
          <a:p>
            <a:pPr marL="571500" indent="-571500" algn="ctr">
              <a:buFont typeface="Wingdings" panose="05000000000000000000" pitchFamily="2" charset="2"/>
              <a:buChar char="v"/>
            </a:pPr>
            <a:endParaRPr lang="en-GB" sz="2000" dirty="0">
              <a:latin typeface="Century Gothic" panose="020B0502020202020204" pitchFamily="34" charset="0"/>
            </a:endParaRPr>
          </a:p>
          <a:p>
            <a:pPr marL="571500" indent="-571500" algn="ctr">
              <a:buFont typeface="Wingdings" panose="05000000000000000000" pitchFamily="2" charset="2"/>
              <a:buChar char="v"/>
            </a:pPr>
            <a:r>
              <a:rPr lang="en-GB" sz="2000" dirty="0">
                <a:latin typeface="Century Gothic" panose="020B0502020202020204" pitchFamily="34" charset="0"/>
              </a:rPr>
              <a:t>Sometimes a child will need to go to another class to complete work and do a </a:t>
            </a:r>
            <a:r>
              <a:rPr lang="en-GB" sz="2000" b="1" dirty="0">
                <a:latin typeface="Century Gothic" panose="020B0502020202020204" pitchFamily="34" charset="0"/>
              </a:rPr>
              <a:t>Reflection</a:t>
            </a:r>
            <a:r>
              <a:rPr lang="en-GB" sz="2000" dirty="0">
                <a:latin typeface="Century Gothic" panose="020B0502020202020204" pitchFamily="34" charset="0"/>
              </a:rPr>
              <a:t> with an adult during lunch or break times or at the end of the day if they are unable to turn their behaviour around. This is an opportunity to discuss their behaviour in a calm way. </a:t>
            </a:r>
          </a:p>
        </p:txBody>
      </p:sp>
      <p:pic>
        <p:nvPicPr>
          <p:cNvPr id="3076" name="Picture 4"/>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380312" y="0"/>
            <a:ext cx="1224136" cy="1224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4505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14" y="0"/>
            <a:ext cx="9036496" cy="769441"/>
          </a:xfrm>
          <a:prstGeom prst="rect">
            <a:avLst/>
          </a:prstGeom>
          <a:noFill/>
        </p:spPr>
        <p:txBody>
          <a:bodyPr wrap="square" rtlCol="0">
            <a:spAutoFit/>
          </a:bodyPr>
          <a:lstStyle/>
          <a:p>
            <a:pPr algn="ctr"/>
            <a:r>
              <a:rPr lang="en-GB" sz="4400" dirty="0">
                <a:latin typeface="Berlin Sans FB Demi" panose="020E0802020502020306" pitchFamily="34" charset="0"/>
              </a:rPr>
              <a:t>Reading</a:t>
            </a:r>
          </a:p>
        </p:txBody>
      </p:sp>
      <p:sp>
        <p:nvSpPr>
          <p:cNvPr id="3" name="Rectangle 2"/>
          <p:cNvSpPr/>
          <p:nvPr/>
        </p:nvSpPr>
        <p:spPr>
          <a:xfrm>
            <a:off x="268634" y="1396535"/>
            <a:ext cx="8784976" cy="4893647"/>
          </a:xfrm>
          <a:prstGeom prst="rect">
            <a:avLst/>
          </a:prstGeom>
        </p:spPr>
        <p:txBody>
          <a:bodyPr wrap="square">
            <a:spAutoFit/>
          </a:bodyPr>
          <a:lstStyle/>
          <a:p>
            <a:pPr marL="457200" indent="-457200">
              <a:buFont typeface="Wingdings" panose="05000000000000000000" pitchFamily="2" charset="2"/>
              <a:buChar char="v"/>
            </a:pPr>
            <a:r>
              <a:rPr lang="en-GB" sz="2400" dirty="0">
                <a:latin typeface="Century Gothic" panose="020B0502020202020204" pitchFamily="34" charset="0"/>
              </a:rPr>
              <a:t>We will continue to follow our reading challenge expectations; children will earn ticks over the year and catch up reading will take place of Fridays if children have not read at least 5 times in the previous week.</a:t>
            </a:r>
          </a:p>
          <a:p>
            <a:pPr marL="457200" indent="-457200">
              <a:buFont typeface="Wingdings" panose="05000000000000000000" pitchFamily="2" charset="2"/>
              <a:buChar char="v"/>
            </a:pPr>
            <a:endParaRPr lang="en-GB" sz="2400" dirty="0">
              <a:latin typeface="Century Gothic" panose="020B0502020202020204" pitchFamily="34" charset="0"/>
            </a:endParaRPr>
          </a:p>
          <a:p>
            <a:pPr marL="457200" indent="-457200">
              <a:buFont typeface="Wingdings" panose="05000000000000000000" pitchFamily="2" charset="2"/>
              <a:buChar char="v"/>
            </a:pPr>
            <a:r>
              <a:rPr lang="en-GB" sz="2400" dirty="0">
                <a:latin typeface="Century Gothic" panose="020B0502020202020204" pitchFamily="34" charset="0"/>
              </a:rPr>
              <a:t>We want to encourage a positive reading attitude so we will discuss the books children are reading with them and aim to listen to children reading during the week in school too.</a:t>
            </a:r>
            <a:endParaRPr lang="en-GB" sz="1100" dirty="0">
              <a:latin typeface="Century Gothic" panose="020B0502020202020204" pitchFamily="34" charset="0"/>
            </a:endParaRPr>
          </a:p>
          <a:p>
            <a:pPr marL="457200" indent="-457200">
              <a:buFont typeface="Wingdings" panose="05000000000000000000" pitchFamily="2" charset="2"/>
              <a:buChar char="v"/>
            </a:pPr>
            <a:endParaRPr lang="en-GB" sz="2400" dirty="0">
              <a:latin typeface="Century Gothic" panose="020B0502020202020204" pitchFamily="34" charset="0"/>
            </a:endParaRPr>
          </a:p>
          <a:p>
            <a:pPr marL="457200" indent="-457200">
              <a:buFont typeface="Wingdings" panose="05000000000000000000" pitchFamily="2" charset="2"/>
              <a:buChar char="v"/>
            </a:pPr>
            <a:r>
              <a:rPr lang="en-GB" sz="2400" dirty="0">
                <a:latin typeface="Century Gothic" panose="020B0502020202020204" pitchFamily="34" charset="0"/>
              </a:rPr>
              <a:t>Our library day is on Friday and this will be an opportunity to change books. Please make sure your children bring in their library books everyday. </a:t>
            </a:r>
          </a:p>
        </p:txBody>
      </p:sp>
      <p:pic>
        <p:nvPicPr>
          <p:cNvPr id="2050" name="Picture 2" descr="C:\Users\kate.james\AppData\Local\Microsoft\Windows\Temporary Internet Files\Content.IE5\I1VYJDUX\readin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2320" y="182512"/>
            <a:ext cx="1151680" cy="1098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500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6" y="75982"/>
            <a:ext cx="9036496" cy="769441"/>
          </a:xfrm>
          <a:prstGeom prst="rect">
            <a:avLst/>
          </a:prstGeom>
          <a:noFill/>
        </p:spPr>
        <p:txBody>
          <a:bodyPr wrap="square" rtlCol="0">
            <a:spAutoFit/>
          </a:bodyPr>
          <a:lstStyle/>
          <a:p>
            <a:pPr algn="ctr"/>
            <a:r>
              <a:rPr lang="en-GB" sz="4400" dirty="0">
                <a:latin typeface="Berlin Sans FB Demi" panose="020E0802020502020306" pitchFamily="34" charset="0"/>
              </a:rPr>
              <a:t>Homework</a:t>
            </a:r>
          </a:p>
        </p:txBody>
      </p:sp>
      <p:sp>
        <p:nvSpPr>
          <p:cNvPr id="3" name="Rectangle 2"/>
          <p:cNvSpPr/>
          <p:nvPr/>
        </p:nvSpPr>
        <p:spPr>
          <a:xfrm>
            <a:off x="134318" y="685219"/>
            <a:ext cx="8568952" cy="6555641"/>
          </a:xfrm>
          <a:prstGeom prst="rect">
            <a:avLst/>
          </a:prstGeom>
        </p:spPr>
        <p:txBody>
          <a:bodyPr wrap="square">
            <a:spAutoFit/>
          </a:bodyPr>
          <a:lstStyle/>
          <a:p>
            <a:pPr marL="457200" indent="-457200">
              <a:buFont typeface="Wingdings" panose="05000000000000000000" pitchFamily="2" charset="2"/>
              <a:buChar char="v"/>
            </a:pPr>
            <a:r>
              <a:rPr lang="en-GB" sz="2800" dirty="0">
                <a:latin typeface="Century Gothic" panose="020B0502020202020204" pitchFamily="34" charset="0"/>
              </a:rPr>
              <a:t>Home work will be set each week </a:t>
            </a:r>
          </a:p>
          <a:p>
            <a:pPr marL="457200" indent="-457200">
              <a:buFontTx/>
              <a:buChar char="-"/>
            </a:pPr>
            <a:r>
              <a:rPr lang="en-GB" sz="2800" dirty="0">
                <a:latin typeface="Century Gothic" panose="020B0502020202020204" pitchFamily="34" charset="0"/>
              </a:rPr>
              <a:t>Spelling Shed</a:t>
            </a:r>
          </a:p>
          <a:p>
            <a:pPr marL="457200" indent="-457200">
              <a:buFontTx/>
              <a:buChar char="-"/>
            </a:pPr>
            <a:r>
              <a:rPr lang="en-GB" sz="2800" dirty="0">
                <a:latin typeface="Century Gothic" panose="020B0502020202020204" pitchFamily="34" charset="0"/>
              </a:rPr>
              <a:t>TT </a:t>
            </a:r>
            <a:r>
              <a:rPr lang="en-GB" sz="2800" dirty="0" err="1">
                <a:latin typeface="Century Gothic" panose="020B0502020202020204" pitchFamily="34" charset="0"/>
              </a:rPr>
              <a:t>Rockstars</a:t>
            </a:r>
            <a:endParaRPr lang="en-GB" sz="2800" dirty="0">
              <a:latin typeface="Century Gothic" panose="020B0502020202020204" pitchFamily="34" charset="0"/>
            </a:endParaRPr>
          </a:p>
          <a:p>
            <a:pPr marL="457200" indent="-457200">
              <a:buFontTx/>
              <a:buChar char="-"/>
            </a:pPr>
            <a:endParaRPr lang="en-GB" sz="2800" dirty="0">
              <a:latin typeface="Century Gothic" panose="020B0502020202020204" pitchFamily="34" charset="0"/>
            </a:endParaRPr>
          </a:p>
          <a:p>
            <a:r>
              <a:rPr lang="en-GB" sz="2800" dirty="0">
                <a:latin typeface="Century Gothic" panose="020B0502020202020204" pitchFamily="34" charset="0"/>
              </a:rPr>
              <a:t>The children will be shown how to do these in school before we start setting these for homework. </a:t>
            </a:r>
          </a:p>
          <a:p>
            <a:endParaRPr lang="en-GB" sz="2800" dirty="0">
              <a:latin typeface="Century Gothic" panose="020B0502020202020204" pitchFamily="34" charset="0"/>
            </a:endParaRPr>
          </a:p>
          <a:p>
            <a:r>
              <a:rPr lang="en-GB" sz="2800" dirty="0">
                <a:latin typeface="Century Gothic" panose="020B0502020202020204" pitchFamily="34" charset="0"/>
              </a:rPr>
              <a:t>Each half term, a home learning project will also be set that is linked to our topic. </a:t>
            </a:r>
          </a:p>
          <a:p>
            <a:endParaRPr lang="en-GB" sz="2800" dirty="0">
              <a:latin typeface="Century Gothic" panose="020B0502020202020204" pitchFamily="34" charset="0"/>
            </a:endParaRPr>
          </a:p>
          <a:p>
            <a:r>
              <a:rPr lang="en-GB" sz="2800" dirty="0">
                <a:latin typeface="Century Gothic" panose="020B0502020202020204" pitchFamily="34" charset="0"/>
              </a:rPr>
              <a:t>An email will be sent home weekly to inform you of the tasks.    </a:t>
            </a:r>
          </a:p>
          <a:p>
            <a:endParaRPr lang="en-GB" sz="2800" dirty="0">
              <a:latin typeface="Century Gothic" panose="020B0502020202020204" pitchFamily="34" charset="0"/>
            </a:endParaRPr>
          </a:p>
          <a:p>
            <a:pPr marL="457200" indent="-457200">
              <a:buFont typeface="Wingdings" panose="05000000000000000000" pitchFamily="2" charset="2"/>
              <a:buChar char="v"/>
            </a:pPr>
            <a:endParaRPr lang="en-GB" sz="2800" dirty="0">
              <a:latin typeface="Century Gothic" panose="020B0502020202020204" pitchFamily="34" charset="0"/>
            </a:endParaRPr>
          </a:p>
        </p:txBody>
      </p:sp>
      <p:pic>
        <p:nvPicPr>
          <p:cNvPr id="3075" name="Picture 3" descr="C:\Users\kate.james\AppData\Local\Microsoft\Windows\Temporary Internet Files\Content.IE5\N5AAW1QP\rememberhomework-thumb[1].png"/>
          <p:cNvPicPr>
            <a:picLocks noChangeAspect="1" noChangeArrowheads="1"/>
          </p:cNvPicPr>
          <p:nvPr/>
        </p:nvPicPr>
        <p:blipFill rotWithShape="1">
          <a:blip r:embed="rId2">
            <a:extLst>
              <a:ext uri="{28A0092B-C50C-407E-A947-70E740481C1C}">
                <a14:useLocalDpi xmlns:a14="http://schemas.microsoft.com/office/drawing/2010/main" val="0"/>
              </a:ext>
            </a:extLst>
          </a:blip>
          <a:srcRect l="5201" t="6304" r="4698" b="9565"/>
          <a:stretch/>
        </p:blipFill>
        <p:spPr bwMode="auto">
          <a:xfrm>
            <a:off x="7371059" y="685219"/>
            <a:ext cx="1332211" cy="960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777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6" y="75982"/>
            <a:ext cx="9036496" cy="769441"/>
          </a:xfrm>
          <a:prstGeom prst="rect">
            <a:avLst/>
          </a:prstGeom>
          <a:noFill/>
        </p:spPr>
        <p:txBody>
          <a:bodyPr wrap="square" rtlCol="0">
            <a:spAutoFit/>
          </a:bodyPr>
          <a:lstStyle/>
          <a:p>
            <a:pPr algn="ctr"/>
            <a:r>
              <a:rPr lang="en-GB" sz="4400" dirty="0">
                <a:latin typeface="Berlin Sans FB Demi" panose="020E0802020502020306" pitchFamily="34" charset="0"/>
              </a:rPr>
              <a:t>Times Tables</a:t>
            </a:r>
          </a:p>
        </p:txBody>
      </p:sp>
      <p:sp>
        <p:nvSpPr>
          <p:cNvPr id="3" name="Rectangle 2"/>
          <p:cNvSpPr/>
          <p:nvPr/>
        </p:nvSpPr>
        <p:spPr>
          <a:xfrm>
            <a:off x="274897" y="895727"/>
            <a:ext cx="8568952" cy="4832092"/>
          </a:xfrm>
          <a:prstGeom prst="rect">
            <a:avLst/>
          </a:prstGeom>
        </p:spPr>
        <p:txBody>
          <a:bodyPr wrap="square">
            <a:spAutoFit/>
          </a:bodyPr>
          <a:lstStyle/>
          <a:p>
            <a:pPr marL="457200" indent="-457200">
              <a:buFont typeface="Wingdings" panose="05000000000000000000" pitchFamily="2" charset="2"/>
              <a:buChar char="v"/>
            </a:pPr>
            <a:r>
              <a:rPr lang="en-GB" sz="2800" b="1" dirty="0">
                <a:latin typeface="Century Gothic" panose="020B0502020202020204" pitchFamily="34" charset="0"/>
              </a:rPr>
              <a:t>In the Summer Term, the government will be testing Year 4 on their timetables and so we will be having a big focus on multiplication facts. </a:t>
            </a:r>
          </a:p>
          <a:p>
            <a:pPr marL="457200" indent="-457200">
              <a:buFont typeface="Wingdings" panose="05000000000000000000" pitchFamily="2" charset="2"/>
              <a:buChar char="v"/>
            </a:pPr>
            <a:endParaRPr lang="en-GB" sz="2800" b="1" dirty="0">
              <a:latin typeface="Century Gothic" panose="020B0502020202020204" pitchFamily="34" charset="0"/>
            </a:endParaRPr>
          </a:p>
          <a:p>
            <a:pPr marL="457200" indent="-457200">
              <a:buFont typeface="Wingdings" panose="05000000000000000000" pitchFamily="2" charset="2"/>
              <a:buChar char="v"/>
            </a:pPr>
            <a:r>
              <a:rPr lang="en-GB" sz="2800" b="1" dirty="0">
                <a:latin typeface="Century Gothic" panose="020B0502020202020204" pitchFamily="34" charset="0"/>
              </a:rPr>
              <a:t>All the children have a log in for a online training game called Times tables </a:t>
            </a:r>
            <a:r>
              <a:rPr lang="en-GB" sz="2800" b="1" dirty="0" err="1">
                <a:latin typeface="Century Gothic" panose="020B0502020202020204" pitchFamily="34" charset="0"/>
              </a:rPr>
              <a:t>Rockstars</a:t>
            </a:r>
            <a:r>
              <a:rPr lang="en-GB" sz="2800" b="1" dirty="0">
                <a:latin typeface="Century Gothic" panose="020B0502020202020204" pitchFamily="34" charset="0"/>
              </a:rPr>
              <a:t>. They can use this to practise at home. </a:t>
            </a:r>
          </a:p>
          <a:p>
            <a:pPr marL="457200" indent="-457200">
              <a:buFont typeface="Wingdings" panose="05000000000000000000" pitchFamily="2" charset="2"/>
              <a:buChar char="v"/>
            </a:pPr>
            <a:endParaRPr lang="en-GB" sz="2800" b="1" dirty="0">
              <a:latin typeface="Century Gothic" panose="020B0502020202020204" pitchFamily="34" charset="0"/>
            </a:endParaRPr>
          </a:p>
          <a:p>
            <a:pPr marL="457200" indent="-457200">
              <a:buFont typeface="Wingdings" panose="05000000000000000000" pitchFamily="2" charset="2"/>
              <a:buChar char="v"/>
            </a:pPr>
            <a:r>
              <a:rPr lang="en-GB" sz="2800" b="1" dirty="0">
                <a:latin typeface="Century Gothic" panose="020B0502020202020204" pitchFamily="34" charset="0"/>
              </a:rPr>
              <a:t>Learning times tables is part of the homework in Year 4.</a:t>
            </a:r>
            <a:endParaRPr lang="en-GB" sz="2800" dirty="0">
              <a:latin typeface="Century Gothic" panose="020B0502020202020204" pitchFamily="34" charset="0"/>
            </a:endParaRPr>
          </a:p>
        </p:txBody>
      </p:sp>
      <p:pic>
        <p:nvPicPr>
          <p:cNvPr id="3075" name="Picture 3" descr="C:\Users\kate.james\AppData\Local\Microsoft\Windows\Temporary Internet Files\Content.IE5\N5AAW1QP\rememberhomework-thumb[1].png"/>
          <p:cNvPicPr>
            <a:picLocks noChangeAspect="1" noChangeArrowheads="1"/>
          </p:cNvPicPr>
          <p:nvPr/>
        </p:nvPicPr>
        <p:blipFill rotWithShape="1">
          <a:blip r:embed="rId2">
            <a:extLst>
              <a:ext uri="{28A0092B-C50C-407E-A947-70E740481C1C}">
                <a14:useLocalDpi xmlns:a14="http://schemas.microsoft.com/office/drawing/2010/main" val="0"/>
              </a:ext>
            </a:extLst>
          </a:blip>
          <a:srcRect l="5201" t="6304" r="4698" b="9565"/>
          <a:stretch/>
        </p:blipFill>
        <p:spPr bwMode="auto">
          <a:xfrm>
            <a:off x="7681191" y="5733256"/>
            <a:ext cx="1332211" cy="960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0134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6" y="75982"/>
            <a:ext cx="9036496" cy="769441"/>
          </a:xfrm>
          <a:prstGeom prst="rect">
            <a:avLst/>
          </a:prstGeom>
          <a:noFill/>
        </p:spPr>
        <p:txBody>
          <a:bodyPr wrap="square" rtlCol="0">
            <a:spAutoFit/>
          </a:bodyPr>
          <a:lstStyle/>
          <a:p>
            <a:pPr algn="ctr"/>
            <a:r>
              <a:rPr lang="en-GB" sz="4400" dirty="0">
                <a:latin typeface="Berlin Sans FB Demi" panose="020E0802020502020306" pitchFamily="34" charset="0"/>
              </a:rPr>
              <a:t>Uniform and PE Kit</a:t>
            </a:r>
          </a:p>
        </p:txBody>
      </p:sp>
      <p:sp>
        <p:nvSpPr>
          <p:cNvPr id="3" name="Rectangle 2"/>
          <p:cNvSpPr/>
          <p:nvPr/>
        </p:nvSpPr>
        <p:spPr>
          <a:xfrm>
            <a:off x="179512" y="811738"/>
            <a:ext cx="8864400" cy="4832092"/>
          </a:xfrm>
          <a:prstGeom prst="rect">
            <a:avLst/>
          </a:prstGeom>
        </p:spPr>
        <p:txBody>
          <a:bodyPr wrap="square">
            <a:spAutoFit/>
          </a:bodyPr>
          <a:lstStyle/>
          <a:p>
            <a:pPr marL="457200" indent="-457200">
              <a:buFont typeface="Wingdings" panose="05000000000000000000" pitchFamily="2" charset="2"/>
              <a:buChar char="v"/>
            </a:pPr>
            <a:r>
              <a:rPr lang="en-GB" sz="2800" dirty="0">
                <a:latin typeface="Century Gothic" panose="020B0502020202020204" pitchFamily="34" charset="0"/>
              </a:rPr>
              <a:t>The children have come looking very smart in their uniforms.  Please remember they are required to wear plain black shoes. </a:t>
            </a:r>
          </a:p>
          <a:p>
            <a:pPr marL="457200" indent="-457200">
              <a:buFont typeface="Wingdings" panose="05000000000000000000" pitchFamily="2" charset="2"/>
              <a:buChar char="v"/>
            </a:pPr>
            <a:endParaRPr lang="en-GB" sz="2800" dirty="0">
              <a:latin typeface="Century Gothic" panose="020B0502020202020204" pitchFamily="34" charset="0"/>
            </a:endParaRPr>
          </a:p>
          <a:p>
            <a:pPr marL="457200" indent="-457200">
              <a:buFont typeface="Wingdings" panose="05000000000000000000" pitchFamily="2" charset="2"/>
              <a:buChar char="v"/>
            </a:pPr>
            <a:r>
              <a:rPr lang="en-GB" sz="2800" dirty="0">
                <a:latin typeface="Century Gothic" panose="020B0502020202020204" pitchFamily="34" charset="0"/>
              </a:rPr>
              <a:t>PE days are on a </a:t>
            </a:r>
            <a:r>
              <a:rPr lang="en-GB" sz="2800" b="1" dirty="0">
                <a:latin typeface="Century Gothic" panose="020B0502020202020204" pitchFamily="34" charset="0"/>
              </a:rPr>
              <a:t>Monday </a:t>
            </a:r>
            <a:r>
              <a:rPr lang="en-GB" sz="2800" dirty="0">
                <a:latin typeface="Century Gothic" panose="020B0502020202020204" pitchFamily="34" charset="0"/>
              </a:rPr>
              <a:t>and</a:t>
            </a:r>
            <a:r>
              <a:rPr lang="en-GB" sz="2800" b="1" dirty="0">
                <a:latin typeface="Century Gothic" panose="020B0502020202020204" pitchFamily="34" charset="0"/>
              </a:rPr>
              <a:t> Tuesday</a:t>
            </a:r>
            <a:r>
              <a:rPr lang="en-GB" sz="2800" dirty="0">
                <a:latin typeface="Century Gothic" panose="020B0502020202020204" pitchFamily="34" charset="0"/>
              </a:rPr>
              <a:t>. Children come into school in full PE kit on these days. </a:t>
            </a:r>
          </a:p>
          <a:p>
            <a:pPr marL="457200" indent="-457200">
              <a:buFont typeface="Wingdings" panose="05000000000000000000" pitchFamily="2" charset="2"/>
              <a:buChar char="v"/>
            </a:pPr>
            <a:endParaRPr lang="en-GB" sz="2800" dirty="0">
              <a:latin typeface="Century Gothic" panose="020B0502020202020204" pitchFamily="34" charset="0"/>
            </a:endParaRPr>
          </a:p>
          <a:p>
            <a:pPr marL="457200" indent="-457200">
              <a:buFont typeface="Wingdings" panose="05000000000000000000" pitchFamily="2" charset="2"/>
              <a:buChar char="v"/>
            </a:pPr>
            <a:r>
              <a:rPr lang="en-GB" sz="2800" dirty="0">
                <a:latin typeface="Century Gothic" panose="020B0502020202020204" pitchFamily="34" charset="0"/>
              </a:rPr>
              <a:t>Children are allowed to wear jogging bottoms and a jumper when the weather becomes colder. </a:t>
            </a:r>
          </a:p>
        </p:txBody>
      </p:sp>
    </p:spTree>
    <p:extLst>
      <p:ext uri="{BB962C8B-B14F-4D97-AF65-F5344CB8AC3E}">
        <p14:creationId xmlns:p14="http://schemas.microsoft.com/office/powerpoint/2010/main" val="4165371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878A92-C048-4C74-983D-886506BD7BF1}"/>
              </a:ext>
            </a:extLst>
          </p:cNvPr>
          <p:cNvSpPr txBox="1"/>
          <p:nvPr/>
        </p:nvSpPr>
        <p:spPr>
          <a:xfrm>
            <a:off x="2195736" y="116632"/>
            <a:ext cx="4968552" cy="1446550"/>
          </a:xfrm>
          <a:prstGeom prst="rect">
            <a:avLst/>
          </a:prstGeom>
          <a:noFill/>
        </p:spPr>
        <p:txBody>
          <a:bodyPr wrap="square" rtlCol="0">
            <a:spAutoFit/>
          </a:bodyPr>
          <a:lstStyle/>
          <a:p>
            <a:pPr algn="ctr"/>
            <a:r>
              <a:rPr lang="en-GB" sz="4400" dirty="0">
                <a:latin typeface="Berlin Sans FB Demi" panose="020E0802020502020306" pitchFamily="34" charset="0"/>
              </a:rPr>
              <a:t>Metacognition and </a:t>
            </a:r>
            <a:r>
              <a:rPr lang="en-GB" sz="4400" dirty="0" err="1">
                <a:latin typeface="Berlin Sans FB Demi" panose="020E0802020502020306" pitchFamily="34" charset="0"/>
              </a:rPr>
              <a:t>Mita</a:t>
            </a:r>
            <a:r>
              <a:rPr lang="en-GB" sz="4400" dirty="0">
                <a:latin typeface="Berlin Sans FB Demi" panose="020E0802020502020306" pitchFamily="34" charset="0"/>
              </a:rPr>
              <a:t> Triangle </a:t>
            </a:r>
          </a:p>
        </p:txBody>
      </p:sp>
      <p:pic>
        <p:nvPicPr>
          <p:cNvPr id="3" name="Picture 2">
            <a:extLst>
              <a:ext uri="{FF2B5EF4-FFF2-40B4-BE49-F238E27FC236}">
                <a16:creationId xmlns:a16="http://schemas.microsoft.com/office/drawing/2014/main" id="{52351814-7BB2-496C-ABFD-18A6C68481AF}"/>
              </a:ext>
            </a:extLst>
          </p:cNvPr>
          <p:cNvPicPr>
            <a:picLocks noChangeAspect="1"/>
          </p:cNvPicPr>
          <p:nvPr/>
        </p:nvPicPr>
        <p:blipFill>
          <a:blip r:embed="rId2"/>
          <a:stretch>
            <a:fillRect/>
          </a:stretch>
        </p:blipFill>
        <p:spPr>
          <a:xfrm>
            <a:off x="971600" y="1441302"/>
            <a:ext cx="7575544" cy="5329426"/>
          </a:xfrm>
          <a:prstGeom prst="rect">
            <a:avLst/>
          </a:prstGeom>
        </p:spPr>
      </p:pic>
    </p:spTree>
    <p:extLst>
      <p:ext uri="{BB962C8B-B14F-4D97-AF65-F5344CB8AC3E}">
        <p14:creationId xmlns:p14="http://schemas.microsoft.com/office/powerpoint/2010/main" val="2003795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31CFA-1DA9-4692-AEFC-EB3C35FD9AF2}"/>
              </a:ext>
            </a:extLst>
          </p:cNvPr>
          <p:cNvSpPr>
            <a:spLocks noGrp="1"/>
          </p:cNvSpPr>
          <p:nvPr>
            <p:ph type="title"/>
          </p:nvPr>
        </p:nvSpPr>
        <p:spPr/>
        <p:txBody>
          <a:bodyPr>
            <a:normAutofit fontScale="90000"/>
          </a:bodyPr>
          <a:lstStyle/>
          <a:p>
            <a:r>
              <a:rPr lang="en-GB" dirty="0"/>
              <a:t>At St John’s we teach British values and equality through our personal development lessons. </a:t>
            </a:r>
          </a:p>
        </p:txBody>
      </p:sp>
      <p:pic>
        <p:nvPicPr>
          <p:cNvPr id="4" name="Picture 3">
            <a:extLst>
              <a:ext uri="{FF2B5EF4-FFF2-40B4-BE49-F238E27FC236}">
                <a16:creationId xmlns:a16="http://schemas.microsoft.com/office/drawing/2014/main" id="{84B65A48-2B30-4B75-9597-94F4C52FC07C}"/>
              </a:ext>
            </a:extLst>
          </p:cNvPr>
          <p:cNvPicPr>
            <a:picLocks noChangeAspect="1"/>
          </p:cNvPicPr>
          <p:nvPr/>
        </p:nvPicPr>
        <p:blipFill>
          <a:blip r:embed="rId2"/>
          <a:stretch>
            <a:fillRect/>
          </a:stretch>
        </p:blipFill>
        <p:spPr>
          <a:xfrm>
            <a:off x="171451" y="2670916"/>
            <a:ext cx="2431776" cy="1516169"/>
          </a:xfrm>
          <a:prstGeom prst="rect">
            <a:avLst/>
          </a:prstGeom>
        </p:spPr>
      </p:pic>
      <p:pic>
        <p:nvPicPr>
          <p:cNvPr id="6" name="Picture 5">
            <a:extLst>
              <a:ext uri="{FF2B5EF4-FFF2-40B4-BE49-F238E27FC236}">
                <a16:creationId xmlns:a16="http://schemas.microsoft.com/office/drawing/2014/main" id="{A41D3C0F-32C3-4FC7-A8A0-EF780D987559}"/>
              </a:ext>
            </a:extLst>
          </p:cNvPr>
          <p:cNvPicPr>
            <a:picLocks noChangeAspect="1"/>
          </p:cNvPicPr>
          <p:nvPr/>
        </p:nvPicPr>
        <p:blipFill>
          <a:blip r:embed="rId3"/>
          <a:stretch>
            <a:fillRect/>
          </a:stretch>
        </p:blipFill>
        <p:spPr>
          <a:xfrm>
            <a:off x="5276965" y="2301004"/>
            <a:ext cx="3168536" cy="2632064"/>
          </a:xfrm>
          <a:prstGeom prst="rect">
            <a:avLst/>
          </a:prstGeom>
        </p:spPr>
      </p:pic>
      <p:pic>
        <p:nvPicPr>
          <p:cNvPr id="7" name="Picture 6">
            <a:extLst>
              <a:ext uri="{FF2B5EF4-FFF2-40B4-BE49-F238E27FC236}">
                <a16:creationId xmlns:a16="http://schemas.microsoft.com/office/drawing/2014/main" id="{FE82C777-F293-4A6A-99C1-01B89CDCC166}"/>
              </a:ext>
            </a:extLst>
          </p:cNvPr>
          <p:cNvPicPr>
            <a:picLocks noChangeAspect="1"/>
          </p:cNvPicPr>
          <p:nvPr/>
        </p:nvPicPr>
        <p:blipFill>
          <a:blip r:embed="rId4"/>
          <a:stretch>
            <a:fillRect/>
          </a:stretch>
        </p:blipFill>
        <p:spPr>
          <a:xfrm>
            <a:off x="3123324" y="3230539"/>
            <a:ext cx="1747842" cy="2373425"/>
          </a:xfrm>
          <a:prstGeom prst="rect">
            <a:avLst/>
          </a:prstGeom>
        </p:spPr>
      </p:pic>
    </p:spTree>
    <p:extLst>
      <p:ext uri="{BB962C8B-B14F-4D97-AF65-F5344CB8AC3E}">
        <p14:creationId xmlns:p14="http://schemas.microsoft.com/office/powerpoint/2010/main" val="3699216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F7A9593-CA5C-4696-A2FA-B13EBC62A44D}"/>
              </a:ext>
            </a:extLst>
          </p:cNvPr>
          <p:cNvPicPr>
            <a:picLocks noChangeAspect="1"/>
          </p:cNvPicPr>
          <p:nvPr/>
        </p:nvPicPr>
        <p:blipFill>
          <a:blip r:embed="rId2"/>
          <a:stretch>
            <a:fillRect/>
          </a:stretch>
        </p:blipFill>
        <p:spPr>
          <a:xfrm>
            <a:off x="473042" y="1187557"/>
            <a:ext cx="5292758" cy="4165388"/>
          </a:xfrm>
          <a:prstGeom prst="rect">
            <a:avLst/>
          </a:prstGeom>
        </p:spPr>
      </p:pic>
      <p:sp>
        <p:nvSpPr>
          <p:cNvPr id="8" name="TextBox 7">
            <a:extLst>
              <a:ext uri="{FF2B5EF4-FFF2-40B4-BE49-F238E27FC236}">
                <a16:creationId xmlns:a16="http://schemas.microsoft.com/office/drawing/2014/main" id="{AD071BCD-148A-423D-A694-1F2DBECAABC3}"/>
              </a:ext>
            </a:extLst>
          </p:cNvPr>
          <p:cNvSpPr txBox="1"/>
          <p:nvPr/>
        </p:nvSpPr>
        <p:spPr>
          <a:xfrm>
            <a:off x="6076951" y="2159001"/>
            <a:ext cx="2724150" cy="2585323"/>
          </a:xfrm>
          <a:prstGeom prst="rect">
            <a:avLst/>
          </a:prstGeom>
          <a:noFill/>
        </p:spPr>
        <p:txBody>
          <a:bodyPr wrap="square" rtlCol="0">
            <a:spAutoFit/>
          </a:bodyPr>
          <a:lstStyle/>
          <a:p>
            <a:r>
              <a:rPr lang="en-GB" dirty="0">
                <a:solidFill>
                  <a:srgbClr val="00B0F0"/>
                </a:solidFill>
                <a:latin typeface="+mj-lt"/>
              </a:rPr>
              <a:t>Two of the ways we teach about equality is through the use of  books and also a half-termly collective worship where we focus on something from the media that highlights inequality and ‘ No Outsiders’ .</a:t>
            </a:r>
          </a:p>
        </p:txBody>
      </p:sp>
    </p:spTree>
    <p:extLst>
      <p:ext uri="{BB962C8B-B14F-4D97-AF65-F5344CB8AC3E}">
        <p14:creationId xmlns:p14="http://schemas.microsoft.com/office/powerpoint/2010/main" val="112492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6EBFC8F-2F03-4BE9-BF0A-21BD01B638D0}"/>
              </a:ext>
            </a:extLst>
          </p:cNvPr>
          <p:cNvPicPr>
            <a:picLocks noChangeAspect="1"/>
          </p:cNvPicPr>
          <p:nvPr/>
        </p:nvPicPr>
        <p:blipFill>
          <a:blip r:embed="rId2"/>
          <a:stretch>
            <a:fillRect/>
          </a:stretch>
        </p:blipFill>
        <p:spPr>
          <a:xfrm>
            <a:off x="1156811" y="878326"/>
            <a:ext cx="6830378" cy="5101349"/>
          </a:xfrm>
          <a:prstGeom prst="rect">
            <a:avLst/>
          </a:prstGeom>
        </p:spPr>
      </p:pic>
    </p:spTree>
    <p:extLst>
      <p:ext uri="{BB962C8B-B14F-4D97-AF65-F5344CB8AC3E}">
        <p14:creationId xmlns:p14="http://schemas.microsoft.com/office/powerpoint/2010/main" val="509450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1322127"/>
            <a:ext cx="8568952" cy="1470025"/>
          </a:xfrm>
        </p:spPr>
        <p:txBody>
          <a:bodyPr>
            <a:noAutofit/>
          </a:bodyPr>
          <a:lstStyle/>
          <a:p>
            <a:r>
              <a:rPr lang="en-GB" sz="2800" dirty="0"/>
              <a:t>Wick Court </a:t>
            </a:r>
            <a:br>
              <a:rPr lang="en-GB" sz="2800" dirty="0"/>
            </a:br>
            <a:r>
              <a:rPr lang="en-GB" sz="2800" dirty="0"/>
              <a:t>Monday 17</a:t>
            </a:r>
            <a:r>
              <a:rPr lang="en-GB" sz="2800" baseline="30000" dirty="0"/>
              <a:t>th</a:t>
            </a:r>
            <a:r>
              <a:rPr lang="en-GB" sz="2800" dirty="0"/>
              <a:t> November – Friday 21</a:t>
            </a:r>
            <a:r>
              <a:rPr lang="en-GB" sz="2800" baseline="30000" dirty="0"/>
              <a:t>st</a:t>
            </a:r>
            <a:r>
              <a:rPr lang="en-GB" sz="2800" dirty="0"/>
              <a:t> November 2025</a:t>
            </a:r>
          </a:p>
        </p:txBody>
      </p:sp>
      <p:pic>
        <p:nvPicPr>
          <p:cNvPr id="3" name="Picture 2">
            <a:extLst>
              <a:ext uri="{FF2B5EF4-FFF2-40B4-BE49-F238E27FC236}">
                <a16:creationId xmlns:a16="http://schemas.microsoft.com/office/drawing/2014/main" id="{833F2C58-7A49-482B-8151-ED17AA7A5DD8}"/>
              </a:ext>
            </a:extLst>
          </p:cNvPr>
          <p:cNvPicPr>
            <a:picLocks noChangeAspect="1"/>
          </p:cNvPicPr>
          <p:nvPr/>
        </p:nvPicPr>
        <p:blipFill>
          <a:blip r:embed="rId2"/>
          <a:stretch>
            <a:fillRect/>
          </a:stretch>
        </p:blipFill>
        <p:spPr>
          <a:xfrm>
            <a:off x="656643" y="3041129"/>
            <a:ext cx="7830714" cy="3628231"/>
          </a:xfrm>
          <a:prstGeom prst="rect">
            <a:avLst/>
          </a:prstGeom>
        </p:spPr>
      </p:pic>
      <p:pic>
        <p:nvPicPr>
          <p:cNvPr id="4" name="Picture 3">
            <a:extLst>
              <a:ext uri="{FF2B5EF4-FFF2-40B4-BE49-F238E27FC236}">
                <a16:creationId xmlns:a16="http://schemas.microsoft.com/office/drawing/2014/main" id="{2F785AD5-6950-4A57-85A5-80DD16FA53F0}"/>
              </a:ext>
            </a:extLst>
          </p:cNvPr>
          <p:cNvPicPr>
            <a:picLocks noChangeAspect="1"/>
          </p:cNvPicPr>
          <p:nvPr/>
        </p:nvPicPr>
        <p:blipFill>
          <a:blip r:embed="rId3"/>
          <a:stretch>
            <a:fillRect/>
          </a:stretch>
        </p:blipFill>
        <p:spPr>
          <a:xfrm>
            <a:off x="539552" y="441742"/>
            <a:ext cx="2376264" cy="1262815"/>
          </a:xfrm>
          <a:prstGeom prst="rect">
            <a:avLst/>
          </a:prstGeom>
        </p:spPr>
      </p:pic>
      <p:pic>
        <p:nvPicPr>
          <p:cNvPr id="5" name="Picture 4">
            <a:extLst>
              <a:ext uri="{FF2B5EF4-FFF2-40B4-BE49-F238E27FC236}">
                <a16:creationId xmlns:a16="http://schemas.microsoft.com/office/drawing/2014/main" id="{8F37E5D3-3330-4A2B-A6D6-5CD17B225EDB}"/>
              </a:ext>
            </a:extLst>
          </p:cNvPr>
          <p:cNvPicPr>
            <a:picLocks noChangeAspect="1"/>
          </p:cNvPicPr>
          <p:nvPr/>
        </p:nvPicPr>
        <p:blipFill>
          <a:blip r:embed="rId4"/>
          <a:stretch>
            <a:fillRect/>
          </a:stretch>
        </p:blipFill>
        <p:spPr>
          <a:xfrm>
            <a:off x="2844087" y="282574"/>
            <a:ext cx="5715000" cy="790575"/>
          </a:xfrm>
          <a:prstGeom prst="rect">
            <a:avLst/>
          </a:prstGeom>
        </p:spPr>
      </p:pic>
    </p:spTree>
    <p:extLst>
      <p:ext uri="{BB962C8B-B14F-4D97-AF65-F5344CB8AC3E}">
        <p14:creationId xmlns:p14="http://schemas.microsoft.com/office/powerpoint/2010/main" val="543674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8883" y="158775"/>
            <a:ext cx="7772400" cy="1470025"/>
          </a:xfrm>
        </p:spPr>
        <p:txBody>
          <a:bodyPr/>
          <a:lstStyle/>
          <a:p>
            <a:r>
              <a:rPr lang="en-GB" dirty="0"/>
              <a:t>Wick Court 2023</a:t>
            </a:r>
          </a:p>
        </p:txBody>
      </p:sp>
      <p:pic>
        <p:nvPicPr>
          <p:cNvPr id="6" name="Picture 5">
            <a:extLst>
              <a:ext uri="{FF2B5EF4-FFF2-40B4-BE49-F238E27FC236}">
                <a16:creationId xmlns:a16="http://schemas.microsoft.com/office/drawing/2014/main" id="{C96BDF3C-D21D-4E42-879B-84F3C43D75C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838" r="16926"/>
          <a:stretch/>
        </p:blipFill>
        <p:spPr>
          <a:xfrm>
            <a:off x="323528" y="1988840"/>
            <a:ext cx="5104695" cy="3139335"/>
          </a:xfrm>
          <a:prstGeom prst="rect">
            <a:avLst/>
          </a:prstGeom>
          <a:ln w="12700">
            <a:solidFill>
              <a:schemeClr val="tx1"/>
            </a:solidFill>
          </a:ln>
        </p:spPr>
      </p:pic>
      <p:pic>
        <p:nvPicPr>
          <p:cNvPr id="8" name="Picture 7">
            <a:extLst>
              <a:ext uri="{FF2B5EF4-FFF2-40B4-BE49-F238E27FC236}">
                <a16:creationId xmlns:a16="http://schemas.microsoft.com/office/drawing/2014/main" id="{9B61FB23-809D-4B93-8F82-CC9ABC6B01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001" r="11151"/>
          <a:stretch/>
        </p:blipFill>
        <p:spPr>
          <a:xfrm rot="5400000">
            <a:off x="4700384" y="2577357"/>
            <a:ext cx="5036822" cy="2805937"/>
          </a:xfrm>
          <a:prstGeom prst="rect">
            <a:avLst/>
          </a:prstGeom>
          <a:ln w="12700">
            <a:solidFill>
              <a:schemeClr val="tx1"/>
            </a:solidFill>
          </a:ln>
        </p:spPr>
      </p:pic>
    </p:spTree>
    <p:extLst>
      <p:ext uri="{BB962C8B-B14F-4D97-AF65-F5344CB8AC3E}">
        <p14:creationId xmlns:p14="http://schemas.microsoft.com/office/powerpoint/2010/main" val="42797526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normAutofit/>
          </a:bodyPr>
          <a:lstStyle/>
          <a:p>
            <a:r>
              <a:rPr lang="en-GB" dirty="0"/>
              <a:t>What is it?</a:t>
            </a:r>
          </a:p>
        </p:txBody>
      </p:sp>
      <p:sp>
        <p:nvSpPr>
          <p:cNvPr id="3" name="Content Placeholder 2"/>
          <p:cNvSpPr>
            <a:spLocks noGrp="1"/>
          </p:cNvSpPr>
          <p:nvPr>
            <p:ph idx="1"/>
          </p:nvPr>
        </p:nvSpPr>
        <p:spPr>
          <a:xfrm>
            <a:off x="323528" y="1268760"/>
            <a:ext cx="8229600" cy="4536504"/>
          </a:xfrm>
        </p:spPr>
        <p:txBody>
          <a:bodyPr>
            <a:normAutofit/>
          </a:bodyPr>
          <a:lstStyle/>
          <a:p>
            <a:r>
              <a:rPr lang="en-GB" sz="2800" dirty="0"/>
              <a:t>We have exclusive use of the farm.</a:t>
            </a:r>
          </a:p>
          <a:p>
            <a:pPr marL="0" indent="0">
              <a:buNone/>
            </a:pPr>
            <a:endParaRPr lang="en-GB" sz="1600" dirty="0"/>
          </a:p>
          <a:p>
            <a:r>
              <a:rPr lang="en-GB" sz="2800" dirty="0"/>
              <a:t>The children will stay in dormitories in the farmhouse.</a:t>
            </a:r>
          </a:p>
          <a:p>
            <a:pPr marL="0" indent="0">
              <a:buNone/>
            </a:pPr>
            <a:endParaRPr lang="en-GB" sz="1700" dirty="0"/>
          </a:p>
          <a:p>
            <a:r>
              <a:rPr lang="en-GB" sz="2800" dirty="0"/>
              <a:t>Dormitories sleep between</a:t>
            </a:r>
          </a:p>
          <a:p>
            <a:pPr marL="0" indent="0">
              <a:buNone/>
            </a:pPr>
            <a:r>
              <a:rPr lang="en-GB" sz="2800" dirty="0"/>
              <a:t>4 and 12 children and will have </a:t>
            </a:r>
          </a:p>
          <a:p>
            <a:pPr marL="0" indent="0">
              <a:buNone/>
            </a:pPr>
            <a:r>
              <a:rPr lang="en-GB" sz="2800" dirty="0"/>
              <a:t>en-suite or adjacent bathrooms. </a:t>
            </a:r>
          </a:p>
        </p:txBody>
      </p:sp>
      <p:pic>
        <p:nvPicPr>
          <p:cNvPr id="4" name="Picture 3">
            <a:extLst>
              <a:ext uri="{FF2B5EF4-FFF2-40B4-BE49-F238E27FC236}">
                <a16:creationId xmlns:a16="http://schemas.microsoft.com/office/drawing/2014/main" id="{5E83DC8D-F7BA-4831-8194-B76F7038A888}"/>
              </a:ext>
            </a:extLst>
          </p:cNvPr>
          <p:cNvPicPr>
            <a:picLocks noChangeAspect="1"/>
          </p:cNvPicPr>
          <p:nvPr/>
        </p:nvPicPr>
        <p:blipFill>
          <a:blip r:embed="rId2"/>
          <a:stretch>
            <a:fillRect/>
          </a:stretch>
        </p:blipFill>
        <p:spPr>
          <a:xfrm>
            <a:off x="5371455" y="4293096"/>
            <a:ext cx="3593033" cy="2391577"/>
          </a:xfrm>
          <a:prstGeom prst="rect">
            <a:avLst/>
          </a:prstGeom>
          <a:ln w="12700">
            <a:solidFill>
              <a:schemeClr val="tx1"/>
            </a:solidFill>
          </a:ln>
        </p:spPr>
      </p:pic>
      <p:pic>
        <p:nvPicPr>
          <p:cNvPr id="6" name="Picture 5">
            <a:extLst>
              <a:ext uri="{FF2B5EF4-FFF2-40B4-BE49-F238E27FC236}">
                <a16:creationId xmlns:a16="http://schemas.microsoft.com/office/drawing/2014/main" id="{5AA1467D-16C1-4D83-B407-79A4F7B690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600" y="5393648"/>
            <a:ext cx="2915816" cy="1313274"/>
          </a:xfrm>
          <a:prstGeom prst="rect">
            <a:avLst/>
          </a:prstGeom>
          <a:ln w="12700">
            <a:solidFill>
              <a:schemeClr val="tx1"/>
            </a:solidFill>
          </a:ln>
        </p:spPr>
      </p:pic>
    </p:spTree>
    <p:extLst>
      <p:ext uri="{BB962C8B-B14F-4D97-AF65-F5344CB8AC3E}">
        <p14:creationId xmlns:p14="http://schemas.microsoft.com/office/powerpoint/2010/main" val="630238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6DCF3A-1123-4A33-8050-36A0DF9481E4}"/>
              </a:ext>
            </a:extLst>
          </p:cNvPr>
          <p:cNvPicPr>
            <a:picLocks noChangeAspect="1"/>
          </p:cNvPicPr>
          <p:nvPr/>
        </p:nvPicPr>
        <p:blipFill>
          <a:blip r:embed="rId2"/>
          <a:stretch>
            <a:fillRect/>
          </a:stretch>
        </p:blipFill>
        <p:spPr>
          <a:xfrm>
            <a:off x="251520" y="322253"/>
            <a:ext cx="3920134" cy="2613423"/>
          </a:xfrm>
          <a:prstGeom prst="rect">
            <a:avLst/>
          </a:prstGeom>
          <a:ln w="12700">
            <a:solidFill>
              <a:schemeClr val="tx1"/>
            </a:solidFill>
          </a:ln>
        </p:spPr>
      </p:pic>
      <p:pic>
        <p:nvPicPr>
          <p:cNvPr id="3" name="Picture 2">
            <a:extLst>
              <a:ext uri="{FF2B5EF4-FFF2-40B4-BE49-F238E27FC236}">
                <a16:creationId xmlns:a16="http://schemas.microsoft.com/office/drawing/2014/main" id="{F1B45BB9-1455-44F7-9D7B-E0F7C10A27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3745607"/>
            <a:ext cx="4766817" cy="2146959"/>
          </a:xfrm>
          <a:prstGeom prst="rect">
            <a:avLst/>
          </a:prstGeom>
          <a:ln w="12700">
            <a:solidFill>
              <a:schemeClr val="tx1"/>
            </a:solidFill>
          </a:ln>
        </p:spPr>
      </p:pic>
      <p:pic>
        <p:nvPicPr>
          <p:cNvPr id="10" name="Picture 9">
            <a:extLst>
              <a:ext uri="{FF2B5EF4-FFF2-40B4-BE49-F238E27FC236}">
                <a16:creationId xmlns:a16="http://schemas.microsoft.com/office/drawing/2014/main" id="{21B81E3D-9489-4AFD-A714-005D5A2FC1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92943" y="3284984"/>
            <a:ext cx="4369810" cy="3277358"/>
          </a:xfrm>
          <a:prstGeom prst="rect">
            <a:avLst/>
          </a:prstGeom>
          <a:ln w="12700">
            <a:solidFill>
              <a:schemeClr val="tx1"/>
            </a:solidFill>
          </a:ln>
        </p:spPr>
      </p:pic>
      <p:pic>
        <p:nvPicPr>
          <p:cNvPr id="7" name="Picture 6">
            <a:extLst>
              <a:ext uri="{FF2B5EF4-FFF2-40B4-BE49-F238E27FC236}">
                <a16:creationId xmlns:a16="http://schemas.microsoft.com/office/drawing/2014/main" id="{681A14A8-AF84-4E70-BCFE-DDCAE218DF0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63740" y="295658"/>
            <a:ext cx="2785690" cy="3714253"/>
          </a:xfrm>
          <a:prstGeom prst="rect">
            <a:avLst/>
          </a:prstGeom>
          <a:ln w="12700">
            <a:solidFill>
              <a:schemeClr val="tx1"/>
            </a:solidFill>
          </a:ln>
        </p:spPr>
      </p:pic>
    </p:spTree>
    <p:extLst>
      <p:ext uri="{BB962C8B-B14F-4D97-AF65-F5344CB8AC3E}">
        <p14:creationId xmlns:p14="http://schemas.microsoft.com/office/powerpoint/2010/main" val="1418071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it?</a:t>
            </a:r>
          </a:p>
        </p:txBody>
      </p:sp>
      <p:sp>
        <p:nvSpPr>
          <p:cNvPr id="3" name="Content Placeholder 2"/>
          <p:cNvSpPr>
            <a:spLocks noGrp="1"/>
          </p:cNvSpPr>
          <p:nvPr>
            <p:ph idx="1"/>
          </p:nvPr>
        </p:nvSpPr>
        <p:spPr>
          <a:xfrm>
            <a:off x="323528" y="1484784"/>
            <a:ext cx="8363272" cy="5040560"/>
          </a:xfrm>
        </p:spPr>
        <p:txBody>
          <a:bodyPr>
            <a:normAutofit fontScale="92500" lnSpcReduction="20000"/>
          </a:bodyPr>
          <a:lstStyle/>
          <a:p>
            <a:r>
              <a:rPr lang="en-GB" dirty="0"/>
              <a:t>The children will engage in farm activities such as:​ collecting eggs, grooming horses, feeding different farm animals, herding sheep, working in the kitchen garden, cooking meals using fresh farm produce and picking apples. </a:t>
            </a:r>
          </a:p>
          <a:p>
            <a:r>
              <a:rPr lang="en-GB" dirty="0"/>
              <a:t>Each core session will be repeated over the week so that it allows the children to overcome fears and master new skills.</a:t>
            </a:r>
          </a:p>
          <a:p>
            <a:r>
              <a:rPr lang="en-GB" dirty="0"/>
              <a:t>They will also enjoy Forest School activities like den building and fire lighting.</a:t>
            </a:r>
          </a:p>
          <a:p>
            <a:r>
              <a:rPr lang="en-GB" dirty="0"/>
              <a:t>There will be time each day for the teachers to lead their own curriculum led activities.</a:t>
            </a:r>
          </a:p>
        </p:txBody>
      </p:sp>
    </p:spTree>
    <p:extLst>
      <p:ext uri="{BB962C8B-B14F-4D97-AF65-F5344CB8AC3E}">
        <p14:creationId xmlns:p14="http://schemas.microsoft.com/office/powerpoint/2010/main" val="40045559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8439601-E364-498D-991A-CCEAA99ACC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404664"/>
            <a:ext cx="4608512" cy="3456384"/>
          </a:xfrm>
          <a:prstGeom prst="rect">
            <a:avLst/>
          </a:prstGeom>
          <a:ln w="12700">
            <a:solidFill>
              <a:schemeClr val="tx1"/>
            </a:solidFill>
          </a:ln>
        </p:spPr>
      </p:pic>
      <p:pic>
        <p:nvPicPr>
          <p:cNvPr id="7" name="Picture 6">
            <a:extLst>
              <a:ext uri="{FF2B5EF4-FFF2-40B4-BE49-F238E27FC236}">
                <a16:creationId xmlns:a16="http://schemas.microsoft.com/office/drawing/2014/main" id="{27154CEC-0F22-4BCD-A35D-F20BC906928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4088" y="2276872"/>
            <a:ext cx="3232449" cy="4293096"/>
          </a:xfrm>
          <a:prstGeom prst="rect">
            <a:avLst/>
          </a:prstGeom>
          <a:ln w="12700">
            <a:solidFill>
              <a:schemeClr val="tx1"/>
            </a:solidFill>
          </a:ln>
        </p:spPr>
      </p:pic>
    </p:spTree>
    <p:extLst>
      <p:ext uri="{BB962C8B-B14F-4D97-AF65-F5344CB8AC3E}">
        <p14:creationId xmlns:p14="http://schemas.microsoft.com/office/powerpoint/2010/main" val="454974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it?</a:t>
            </a:r>
          </a:p>
        </p:txBody>
      </p:sp>
      <p:sp>
        <p:nvSpPr>
          <p:cNvPr id="3" name="Content Placeholder 2"/>
          <p:cNvSpPr>
            <a:spLocks noGrp="1"/>
          </p:cNvSpPr>
          <p:nvPr>
            <p:ph idx="1"/>
          </p:nvPr>
        </p:nvSpPr>
        <p:spPr>
          <a:xfrm>
            <a:off x="323528" y="1484784"/>
            <a:ext cx="8363272" cy="5040560"/>
          </a:xfrm>
        </p:spPr>
        <p:txBody>
          <a:bodyPr>
            <a:normAutofit fontScale="92500" lnSpcReduction="20000"/>
          </a:bodyPr>
          <a:lstStyle/>
          <a:p>
            <a:r>
              <a:rPr lang="en-GB" dirty="0"/>
              <a:t>Wick Court is a screen free establishment. The children will not be allowed to take mobile phones and there is no TV. This will ensure they have an un-plugged weekend and are able to fully enjoy all there is to offer.</a:t>
            </a:r>
          </a:p>
          <a:p>
            <a:r>
              <a:rPr lang="en-GB" dirty="0"/>
              <a:t>There will be plenty of time for the children to explore the different areas of the house.</a:t>
            </a:r>
          </a:p>
          <a:p>
            <a:r>
              <a:rPr lang="en-GB" dirty="0"/>
              <a:t>It has a living space with sofas and a wood burner. </a:t>
            </a:r>
          </a:p>
          <a:p>
            <a:r>
              <a:rPr lang="en-GB" dirty="0"/>
              <a:t>Also there is a selection of board games, books and a toy farm.</a:t>
            </a:r>
          </a:p>
          <a:p>
            <a:r>
              <a:rPr lang="en-GB" dirty="0"/>
              <a:t>Outside in the court yard, children can play basketball, table tennis and some giant games.</a:t>
            </a:r>
          </a:p>
        </p:txBody>
      </p:sp>
    </p:spTree>
    <p:extLst>
      <p:ext uri="{BB962C8B-B14F-4D97-AF65-F5344CB8AC3E}">
        <p14:creationId xmlns:p14="http://schemas.microsoft.com/office/powerpoint/2010/main" val="1288086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503F551-BA49-498D-BC14-9470E31C69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3692" y="653256"/>
            <a:ext cx="3435846" cy="4581128"/>
          </a:xfrm>
          <a:prstGeom prst="rect">
            <a:avLst/>
          </a:prstGeom>
          <a:ln w="12700">
            <a:solidFill>
              <a:schemeClr val="tx1"/>
            </a:solidFill>
          </a:ln>
        </p:spPr>
      </p:pic>
      <p:pic>
        <p:nvPicPr>
          <p:cNvPr id="3" name="Picture 2">
            <a:extLst>
              <a:ext uri="{FF2B5EF4-FFF2-40B4-BE49-F238E27FC236}">
                <a16:creationId xmlns:a16="http://schemas.microsoft.com/office/drawing/2014/main" id="{9F5763B7-A6AC-4B33-BBA9-061F61209A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5687" y="243387"/>
            <a:ext cx="2307136" cy="3065962"/>
          </a:xfrm>
          <a:prstGeom prst="rect">
            <a:avLst/>
          </a:prstGeom>
          <a:ln w="12700">
            <a:solidFill>
              <a:schemeClr val="tx1"/>
            </a:solidFill>
          </a:ln>
        </p:spPr>
      </p:pic>
      <p:pic>
        <p:nvPicPr>
          <p:cNvPr id="8" name="Picture 7">
            <a:extLst>
              <a:ext uri="{FF2B5EF4-FFF2-40B4-BE49-F238E27FC236}">
                <a16:creationId xmlns:a16="http://schemas.microsoft.com/office/drawing/2014/main" id="{B8EAA8BE-D904-4705-84E9-5D3F1C2117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552" y="3438128"/>
            <a:ext cx="4425702" cy="3319277"/>
          </a:xfrm>
          <a:prstGeom prst="rect">
            <a:avLst/>
          </a:prstGeom>
          <a:ln w="12700">
            <a:solidFill>
              <a:schemeClr val="tx1"/>
            </a:solidFill>
          </a:ln>
        </p:spPr>
      </p:pic>
    </p:spTree>
    <p:extLst>
      <p:ext uri="{BB962C8B-B14F-4D97-AF65-F5344CB8AC3E}">
        <p14:creationId xmlns:p14="http://schemas.microsoft.com/office/powerpoint/2010/main" val="34634754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8883" y="-99391"/>
            <a:ext cx="7772400" cy="1080120"/>
          </a:xfrm>
        </p:spPr>
        <p:txBody>
          <a:bodyPr>
            <a:normAutofit/>
          </a:bodyPr>
          <a:lstStyle/>
          <a:p>
            <a:r>
              <a:rPr lang="en-GB" sz="2700" dirty="0"/>
              <a:t>Sample daily program</a:t>
            </a:r>
            <a:endParaRPr lang="en-GB" dirty="0"/>
          </a:p>
        </p:txBody>
      </p:sp>
      <p:pic>
        <p:nvPicPr>
          <p:cNvPr id="4" name="Picture 3">
            <a:extLst>
              <a:ext uri="{FF2B5EF4-FFF2-40B4-BE49-F238E27FC236}">
                <a16:creationId xmlns:a16="http://schemas.microsoft.com/office/drawing/2014/main" id="{8DFBAC70-E5F2-4C6F-8FC2-8F48009A7FBB}"/>
              </a:ext>
            </a:extLst>
          </p:cNvPr>
          <p:cNvPicPr>
            <a:picLocks noChangeAspect="1"/>
          </p:cNvPicPr>
          <p:nvPr/>
        </p:nvPicPr>
        <p:blipFill>
          <a:blip r:embed="rId2"/>
          <a:stretch>
            <a:fillRect/>
          </a:stretch>
        </p:blipFill>
        <p:spPr>
          <a:xfrm>
            <a:off x="1188269" y="836712"/>
            <a:ext cx="6767462" cy="5637856"/>
          </a:xfrm>
          <a:prstGeom prst="rect">
            <a:avLst/>
          </a:prstGeom>
        </p:spPr>
      </p:pic>
    </p:spTree>
    <p:extLst>
      <p:ext uri="{BB962C8B-B14F-4D97-AF65-F5344CB8AC3E}">
        <p14:creationId xmlns:p14="http://schemas.microsoft.com/office/powerpoint/2010/main" val="36924380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8883" y="-99391"/>
            <a:ext cx="7772400" cy="1080120"/>
          </a:xfrm>
        </p:spPr>
        <p:txBody>
          <a:bodyPr>
            <a:normAutofit/>
          </a:bodyPr>
          <a:lstStyle/>
          <a:p>
            <a:r>
              <a:rPr lang="en-GB" sz="2700" dirty="0"/>
              <a:t>Sample menu</a:t>
            </a:r>
            <a:endParaRPr lang="en-GB" dirty="0"/>
          </a:p>
        </p:txBody>
      </p:sp>
      <p:pic>
        <p:nvPicPr>
          <p:cNvPr id="5" name="Picture 4">
            <a:extLst>
              <a:ext uri="{FF2B5EF4-FFF2-40B4-BE49-F238E27FC236}">
                <a16:creationId xmlns:a16="http://schemas.microsoft.com/office/drawing/2014/main" id="{F1B50CAE-D648-42F4-A556-0B28338EF59D}"/>
              </a:ext>
            </a:extLst>
          </p:cNvPr>
          <p:cNvPicPr>
            <a:picLocks noChangeAspect="1"/>
          </p:cNvPicPr>
          <p:nvPr/>
        </p:nvPicPr>
        <p:blipFill rotWithShape="1">
          <a:blip r:embed="rId2"/>
          <a:srcRect t="2960"/>
          <a:stretch/>
        </p:blipFill>
        <p:spPr>
          <a:xfrm>
            <a:off x="1470255" y="836712"/>
            <a:ext cx="6203489" cy="5599851"/>
          </a:xfrm>
          <a:prstGeom prst="rect">
            <a:avLst/>
          </a:prstGeom>
        </p:spPr>
      </p:pic>
    </p:spTree>
    <p:extLst>
      <p:ext uri="{BB962C8B-B14F-4D97-AF65-F5344CB8AC3E}">
        <p14:creationId xmlns:p14="http://schemas.microsoft.com/office/powerpoint/2010/main" val="31508037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6" y="75982"/>
            <a:ext cx="9036496" cy="3600986"/>
          </a:xfrm>
          <a:prstGeom prst="rect">
            <a:avLst/>
          </a:prstGeom>
          <a:noFill/>
        </p:spPr>
        <p:txBody>
          <a:bodyPr wrap="square" rtlCol="0">
            <a:spAutoFit/>
          </a:bodyPr>
          <a:lstStyle/>
          <a:p>
            <a:pPr algn="ctr"/>
            <a:r>
              <a:rPr lang="en-GB" sz="4400" dirty="0">
                <a:latin typeface="Berlin Sans FB Demi" panose="020E0802020502020306" pitchFamily="34" charset="0"/>
              </a:rPr>
              <a:t>Any questions?</a:t>
            </a:r>
          </a:p>
          <a:p>
            <a:pPr algn="ctr"/>
            <a:endParaRPr lang="en-GB" sz="4400" dirty="0">
              <a:latin typeface="Berlin Sans FB Demi" panose="020E0802020502020306" pitchFamily="34" charset="0"/>
            </a:endParaRPr>
          </a:p>
          <a:p>
            <a:pPr marL="571500" indent="-571500" algn="ctr">
              <a:buFont typeface="Wingdings" panose="05000000000000000000" pitchFamily="2" charset="2"/>
              <a:buChar char="v"/>
            </a:pPr>
            <a:r>
              <a:rPr lang="en-GB" sz="2800" dirty="0">
                <a:latin typeface="Century Gothic" panose="020B0502020202020204" pitchFamily="34" charset="0"/>
              </a:rPr>
              <a:t>If you have any specific concerns about your child, please make an appointment to see the teacher or feel free to email us at </a:t>
            </a:r>
          </a:p>
          <a:p>
            <a:pPr algn="ctr"/>
            <a:r>
              <a:rPr lang="en-GB" sz="2800" dirty="0">
                <a:latin typeface="Century Gothic" panose="020B0502020202020204" pitchFamily="34" charset="0"/>
              </a:rPr>
              <a:t>year4@st-johns-gosport.hants.sch.uk </a:t>
            </a:r>
          </a:p>
          <a:p>
            <a:pPr algn="ctr"/>
            <a:endParaRPr lang="en-GB" sz="2800" dirty="0">
              <a:latin typeface="Century Gothic" panose="020B0502020202020204" pitchFamily="34"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3368" y="75982"/>
            <a:ext cx="1433778" cy="13441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8238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478</TotalTime>
  <Words>912</Words>
  <Application>Microsoft Office PowerPoint</Application>
  <PresentationFormat>On-screen Show (4:3)</PresentationFormat>
  <Paragraphs>100</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Berlin Sans FB</vt:lpstr>
      <vt:lpstr>Berlin Sans FB Demi</vt:lpstr>
      <vt:lpstr>Calibri</vt:lpstr>
      <vt:lpstr>Century Gothic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At St John’s we teach British values and equality through our personal development lessons. </vt:lpstr>
      <vt:lpstr>PowerPoint Presentation</vt:lpstr>
      <vt:lpstr>PowerPoint Presentation</vt:lpstr>
      <vt:lpstr>Wick Court  Monday 17th November – Friday 21st November 2025</vt:lpstr>
      <vt:lpstr>Wick Court 2023</vt:lpstr>
      <vt:lpstr>What is it?</vt:lpstr>
      <vt:lpstr>PowerPoint Presentation</vt:lpstr>
      <vt:lpstr>What is it?</vt:lpstr>
      <vt:lpstr>PowerPoint Presentation</vt:lpstr>
      <vt:lpstr>What is it?</vt:lpstr>
      <vt:lpstr>PowerPoint Presentation</vt:lpstr>
      <vt:lpstr>Sample daily program</vt:lpstr>
      <vt:lpstr>Sample menu</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James</dc:creator>
  <cp:lastModifiedBy>A Norris</cp:lastModifiedBy>
  <cp:revision>46</cp:revision>
  <cp:lastPrinted>2021-07-23T10:14:59Z</cp:lastPrinted>
  <dcterms:created xsi:type="dcterms:W3CDTF">2018-09-06T08:27:34Z</dcterms:created>
  <dcterms:modified xsi:type="dcterms:W3CDTF">2025-09-10T14:46:41Z</dcterms:modified>
</cp:coreProperties>
</file>