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2" r:id="rId3"/>
    <p:sldId id="267" r:id="rId4"/>
    <p:sldId id="259" r:id="rId5"/>
    <p:sldId id="258" r:id="rId6"/>
    <p:sldId id="260" r:id="rId7"/>
    <p:sldId id="261" r:id="rId8"/>
    <p:sldId id="257" r:id="rId9"/>
    <p:sldId id="268" r:id="rId10"/>
    <p:sldId id="269" r:id="rId11"/>
    <p:sldId id="262" r:id="rId12"/>
    <p:sldId id="271" r:id="rId13"/>
    <p:sldId id="270" r:id="rId14"/>
    <p:sldId id="265" r:id="rId15"/>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2935" autoAdjust="0"/>
  </p:normalViewPr>
  <p:slideViewPr>
    <p:cSldViewPr>
      <p:cViewPr varScale="1">
        <p:scale>
          <a:sx n="79" d="100"/>
          <a:sy n="79" d="100"/>
        </p:scale>
        <p:origin x="1570" y="67"/>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7AED8D91-7342-480A-9D2E-218599EFAB94}" type="datetimeFigureOut">
              <a:rPr lang="en-GB" smtClean="0"/>
              <a:t>12/09/2025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EE5F7F6-65C2-4840-8978-47878FE5AB4C}" type="slidenum">
              <a:rPr lang="en-GB" smtClean="0"/>
              <a:t>‹#›</a:t>
            </a:fld>
            <a:endParaRPr lang="en-GB"/>
          </a:p>
        </p:txBody>
      </p:sp>
    </p:spTree>
    <p:extLst>
      <p:ext uri="{BB962C8B-B14F-4D97-AF65-F5344CB8AC3E}">
        <p14:creationId xmlns:p14="http://schemas.microsoft.com/office/powerpoint/2010/main" val="30593483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AED8D91-7342-480A-9D2E-218599EFAB94}" type="datetimeFigureOut">
              <a:rPr lang="en-GB" smtClean="0"/>
              <a:t>12/09/2025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EE5F7F6-65C2-4840-8978-47878FE5AB4C}" type="slidenum">
              <a:rPr lang="en-GB" smtClean="0"/>
              <a:t>‹#›</a:t>
            </a:fld>
            <a:endParaRPr lang="en-GB"/>
          </a:p>
        </p:txBody>
      </p:sp>
    </p:spTree>
    <p:extLst>
      <p:ext uri="{BB962C8B-B14F-4D97-AF65-F5344CB8AC3E}">
        <p14:creationId xmlns:p14="http://schemas.microsoft.com/office/powerpoint/2010/main" val="18649590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ED8D91-7342-480A-9D2E-218599EFAB94}" type="datetimeFigureOut">
              <a:rPr lang="en-GB" smtClean="0"/>
              <a:t>12/09/2025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EE5F7F6-65C2-4840-8978-47878FE5AB4C}" type="slidenum">
              <a:rPr lang="en-GB" smtClean="0"/>
              <a:t>‹#›</a:t>
            </a:fld>
            <a:endParaRPr lang="en-GB"/>
          </a:p>
        </p:txBody>
      </p:sp>
    </p:spTree>
    <p:extLst>
      <p:ext uri="{BB962C8B-B14F-4D97-AF65-F5344CB8AC3E}">
        <p14:creationId xmlns:p14="http://schemas.microsoft.com/office/powerpoint/2010/main" val="4012675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7AED8D91-7342-480A-9D2E-218599EFAB94}" type="datetimeFigureOut">
              <a:rPr lang="en-GB" smtClean="0"/>
              <a:t>12/09/2025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EE5F7F6-65C2-4840-8978-47878FE5AB4C}" type="slidenum">
              <a:rPr lang="en-GB" smtClean="0"/>
              <a:t>‹#›</a:t>
            </a:fld>
            <a:endParaRPr lang="en-GB"/>
          </a:p>
        </p:txBody>
      </p:sp>
    </p:spTree>
    <p:extLst>
      <p:ext uri="{BB962C8B-B14F-4D97-AF65-F5344CB8AC3E}">
        <p14:creationId xmlns:p14="http://schemas.microsoft.com/office/powerpoint/2010/main" val="8143369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7AED8D91-7342-480A-9D2E-218599EFAB94}" type="datetimeFigureOut">
              <a:rPr lang="en-GB" smtClean="0"/>
              <a:t>12/09/2025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EE5F7F6-65C2-4840-8978-47878FE5AB4C}" type="slidenum">
              <a:rPr lang="en-GB" smtClean="0"/>
              <a:t>‹#›</a:t>
            </a:fld>
            <a:endParaRPr lang="en-GB"/>
          </a:p>
        </p:txBody>
      </p:sp>
    </p:spTree>
    <p:extLst>
      <p:ext uri="{BB962C8B-B14F-4D97-AF65-F5344CB8AC3E}">
        <p14:creationId xmlns:p14="http://schemas.microsoft.com/office/powerpoint/2010/main" val="26219866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7AED8D91-7342-480A-9D2E-218599EFAB94}" type="datetimeFigureOut">
              <a:rPr lang="en-GB" smtClean="0"/>
              <a:t>12/09/2025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EE5F7F6-65C2-4840-8978-47878FE5AB4C}" type="slidenum">
              <a:rPr lang="en-GB" smtClean="0"/>
              <a:t>‹#›</a:t>
            </a:fld>
            <a:endParaRPr lang="en-GB"/>
          </a:p>
        </p:txBody>
      </p:sp>
    </p:spTree>
    <p:extLst>
      <p:ext uri="{BB962C8B-B14F-4D97-AF65-F5344CB8AC3E}">
        <p14:creationId xmlns:p14="http://schemas.microsoft.com/office/powerpoint/2010/main" val="29065749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ED8D91-7342-480A-9D2E-218599EFAB94}" type="datetimeFigureOut">
              <a:rPr lang="en-GB" smtClean="0"/>
              <a:t>12/09/2025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EE5F7F6-65C2-4840-8978-47878FE5AB4C}" type="slidenum">
              <a:rPr lang="en-GB" smtClean="0"/>
              <a:t>‹#›</a:t>
            </a:fld>
            <a:endParaRPr lang="en-GB"/>
          </a:p>
        </p:txBody>
      </p:sp>
    </p:spTree>
    <p:extLst>
      <p:ext uri="{BB962C8B-B14F-4D97-AF65-F5344CB8AC3E}">
        <p14:creationId xmlns:p14="http://schemas.microsoft.com/office/powerpoint/2010/main" val="9456374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AED8D91-7342-480A-9D2E-218599EFAB94}" type="datetimeFigureOut">
              <a:rPr lang="en-GB" smtClean="0"/>
              <a:t>12/09/2025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EE5F7F6-65C2-4840-8978-47878FE5AB4C}" type="slidenum">
              <a:rPr lang="en-GB" smtClean="0"/>
              <a:t>‹#›</a:t>
            </a:fld>
            <a:endParaRPr lang="en-GB"/>
          </a:p>
        </p:txBody>
      </p:sp>
    </p:spTree>
    <p:extLst>
      <p:ext uri="{BB962C8B-B14F-4D97-AF65-F5344CB8AC3E}">
        <p14:creationId xmlns:p14="http://schemas.microsoft.com/office/powerpoint/2010/main" val="2957837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AED8D91-7342-480A-9D2E-218599EFAB94}" type="datetimeFigureOut">
              <a:rPr lang="en-GB" smtClean="0"/>
              <a:t>12/09/2025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EE5F7F6-65C2-4840-8978-47878FE5AB4C}" type="slidenum">
              <a:rPr lang="en-GB" smtClean="0"/>
              <a:t>‹#›</a:t>
            </a:fld>
            <a:endParaRPr lang="en-GB"/>
          </a:p>
        </p:txBody>
      </p:sp>
    </p:spTree>
    <p:extLst>
      <p:ext uri="{BB962C8B-B14F-4D97-AF65-F5344CB8AC3E}">
        <p14:creationId xmlns:p14="http://schemas.microsoft.com/office/powerpoint/2010/main" val="7005036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AED8D91-7342-480A-9D2E-218599EFAB94}" type="datetimeFigureOut">
              <a:rPr lang="en-GB" smtClean="0"/>
              <a:t>12/09/2025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EE5F7F6-65C2-4840-8978-47878FE5AB4C}" type="slidenum">
              <a:rPr lang="en-GB" smtClean="0"/>
              <a:t>‹#›</a:t>
            </a:fld>
            <a:endParaRPr lang="en-GB"/>
          </a:p>
        </p:txBody>
      </p:sp>
    </p:spTree>
    <p:extLst>
      <p:ext uri="{BB962C8B-B14F-4D97-AF65-F5344CB8AC3E}">
        <p14:creationId xmlns:p14="http://schemas.microsoft.com/office/powerpoint/2010/main" val="36880161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AED8D91-7342-480A-9D2E-218599EFAB94}" type="datetimeFigureOut">
              <a:rPr lang="en-GB" smtClean="0"/>
              <a:t>12/09/2025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EE5F7F6-65C2-4840-8978-47878FE5AB4C}" type="slidenum">
              <a:rPr lang="en-GB" smtClean="0"/>
              <a:t>‹#›</a:t>
            </a:fld>
            <a:endParaRPr lang="en-GB"/>
          </a:p>
        </p:txBody>
      </p:sp>
    </p:spTree>
    <p:extLst>
      <p:ext uri="{BB962C8B-B14F-4D97-AF65-F5344CB8AC3E}">
        <p14:creationId xmlns:p14="http://schemas.microsoft.com/office/powerpoint/2010/main" val="7558397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ED8D91-7342-480A-9D2E-218599EFAB94}" type="datetimeFigureOut">
              <a:rPr lang="en-GB" smtClean="0"/>
              <a:t>12/09/2025</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EE5F7F6-65C2-4840-8978-47878FE5AB4C}" type="slidenum">
              <a:rPr lang="en-GB" smtClean="0"/>
              <a:t>‹#›</a:t>
            </a:fld>
            <a:endParaRPr lang="en-GB"/>
          </a:p>
        </p:txBody>
      </p:sp>
    </p:spTree>
    <p:extLst>
      <p:ext uri="{BB962C8B-B14F-4D97-AF65-F5344CB8AC3E}">
        <p14:creationId xmlns:p14="http://schemas.microsoft.com/office/powerpoint/2010/main" val="2539151123"/>
      </p:ext>
    </p:extLst>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6.xml"/><Relationship Id="rId4" Type="http://schemas.openxmlformats.org/officeDocument/2006/relationships/image" Target="../media/image14.png"/></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76782" y="199093"/>
            <a:ext cx="8787705" cy="6247864"/>
          </a:xfrm>
          <a:prstGeom prst="rect">
            <a:avLst/>
          </a:prstGeom>
          <a:noFill/>
        </p:spPr>
        <p:txBody>
          <a:bodyPr wrap="square" rtlCol="0">
            <a:spAutoFit/>
          </a:bodyPr>
          <a:lstStyle/>
          <a:p>
            <a:pPr algn="ctr"/>
            <a:r>
              <a:rPr lang="en-GB" sz="4400" dirty="0">
                <a:latin typeface="Comic Sans MS" panose="030F0702030302020204" pitchFamily="66" charset="0"/>
              </a:rPr>
              <a:t>Welcome to Year 3</a:t>
            </a:r>
          </a:p>
          <a:p>
            <a:pPr algn="ctr"/>
            <a:r>
              <a:rPr lang="en-GB" sz="4400" dirty="0">
                <a:latin typeface="Berlin Sans FB" panose="020E0602020502020306" pitchFamily="34" charset="0"/>
              </a:rPr>
              <a:t>2018-2019</a:t>
            </a:r>
          </a:p>
          <a:p>
            <a:pPr algn="ctr"/>
            <a:endParaRPr lang="en-GB" sz="4400" dirty="0">
              <a:latin typeface="Berlin Sans FB" panose="020E0602020502020306" pitchFamily="34" charset="0"/>
            </a:endParaRPr>
          </a:p>
          <a:p>
            <a:pPr algn="ctr"/>
            <a:endParaRPr lang="en-GB" sz="4400" dirty="0">
              <a:latin typeface="Berlin Sans FB" panose="020E0602020502020306" pitchFamily="34" charset="0"/>
            </a:endParaRPr>
          </a:p>
          <a:p>
            <a:pPr algn="ctr"/>
            <a:endParaRPr lang="en-GB" sz="4400" dirty="0">
              <a:latin typeface="Berlin Sans FB" panose="020E0602020502020306" pitchFamily="34" charset="0"/>
            </a:endParaRPr>
          </a:p>
          <a:p>
            <a:pPr algn="ctr"/>
            <a:endParaRPr lang="en-GB" sz="4400" dirty="0">
              <a:latin typeface="Berlin Sans FB" panose="020E0602020502020306" pitchFamily="34" charset="0"/>
            </a:endParaRPr>
          </a:p>
          <a:p>
            <a:pPr algn="ctr"/>
            <a:endParaRPr lang="en-GB" sz="4400" dirty="0">
              <a:latin typeface="Berlin Sans FB" panose="020E0602020502020306" pitchFamily="34" charset="0"/>
            </a:endParaRPr>
          </a:p>
          <a:p>
            <a:pPr algn="ctr"/>
            <a:endParaRPr lang="en-GB" sz="4400" dirty="0">
              <a:latin typeface="Berlin Sans FB" panose="020E0602020502020306" pitchFamily="34" charset="0"/>
            </a:endParaRPr>
          </a:p>
          <a:p>
            <a:pPr algn="ctr"/>
            <a:r>
              <a:rPr lang="en-GB" sz="2400" dirty="0">
                <a:latin typeface="Comic Sans MS" panose="030F0702030302020204" pitchFamily="66" charset="0"/>
              </a:rPr>
              <a:t>     </a:t>
            </a:r>
            <a:r>
              <a:rPr lang="en-GB" sz="2400" b="1" dirty="0">
                <a:latin typeface="Comic Sans MS" panose="030F0702030302020204" pitchFamily="66" charset="0"/>
              </a:rPr>
              <a:t>3SS</a:t>
            </a:r>
            <a:r>
              <a:rPr lang="en-GB" sz="2400" dirty="0">
                <a:latin typeface="Comic Sans MS" panose="030F0702030302020204" pitchFamily="66" charset="0"/>
              </a:rPr>
              <a:t> Mrs. Schneider                 </a:t>
            </a:r>
            <a:r>
              <a:rPr lang="en-GB" sz="2400" b="1" dirty="0">
                <a:latin typeface="Comic Sans MS" panose="030F0702030302020204" pitchFamily="66" charset="0"/>
              </a:rPr>
              <a:t>3SJ</a:t>
            </a:r>
            <a:r>
              <a:rPr lang="en-GB" sz="2400" dirty="0">
                <a:latin typeface="Comic Sans MS" panose="030F0702030302020204" pitchFamily="66" charset="0"/>
              </a:rPr>
              <a:t>  Mrs. Jones</a:t>
            </a:r>
          </a:p>
          <a:p>
            <a:pPr algn="ctr"/>
            <a:r>
              <a:rPr lang="en-GB" sz="2400" dirty="0">
                <a:latin typeface="Comic Sans MS" panose="030F0702030302020204" pitchFamily="66" charset="0"/>
              </a:rPr>
              <a:t>Miss. Pankhurst &amp; Mrs. </a:t>
            </a:r>
            <a:r>
              <a:rPr lang="en-GB" sz="2400" dirty="0" err="1">
                <a:latin typeface="Comic Sans MS" panose="030F0702030302020204" pitchFamily="66" charset="0"/>
              </a:rPr>
              <a:t>Voyzey</a:t>
            </a:r>
            <a:r>
              <a:rPr lang="en-GB" sz="2400" dirty="0">
                <a:latin typeface="Comic Sans MS" panose="030F0702030302020204" pitchFamily="66" charset="0"/>
              </a:rPr>
              <a:t>      Miss. Smith &amp; Mrs. Shaw</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6783" y="1112046"/>
            <a:ext cx="8787705" cy="442195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3755814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07504" y="60623"/>
            <a:ext cx="8928992" cy="4801314"/>
          </a:xfrm>
          <a:prstGeom prst="rect">
            <a:avLst/>
          </a:prstGeom>
          <a:noFill/>
        </p:spPr>
        <p:txBody>
          <a:bodyPr wrap="square" rtlCol="0">
            <a:spAutoFit/>
          </a:bodyPr>
          <a:lstStyle/>
          <a:p>
            <a:pPr algn="ctr"/>
            <a:r>
              <a:rPr lang="en-GB" sz="5400" dirty="0">
                <a:latin typeface="Comic Sans MS" panose="030F0702030302020204" pitchFamily="66" charset="0"/>
              </a:rPr>
              <a:t>Classes and Staff</a:t>
            </a:r>
          </a:p>
          <a:p>
            <a:pPr algn="ctr"/>
            <a:endParaRPr lang="en-GB" sz="2800" dirty="0">
              <a:latin typeface="Comic Sans MS" panose="030F0702030302020204" pitchFamily="66" charset="0"/>
            </a:endParaRPr>
          </a:p>
          <a:p>
            <a:endParaRPr lang="en-GB" sz="2800" b="1" u="sng" dirty="0">
              <a:latin typeface="Comic Sans MS" panose="030F0702030302020204" pitchFamily="66" charset="0"/>
            </a:endParaRPr>
          </a:p>
          <a:p>
            <a:r>
              <a:rPr lang="en-GB" sz="2800" b="1" u="sng" dirty="0">
                <a:latin typeface="Comic Sans MS" panose="030F0702030302020204" pitchFamily="66" charset="0"/>
              </a:rPr>
              <a:t>3SS</a:t>
            </a:r>
            <a:endParaRPr lang="en-GB" sz="2800" b="1" dirty="0">
              <a:latin typeface="Comic Sans MS" panose="030F0702030302020204" pitchFamily="66" charset="0"/>
            </a:endParaRPr>
          </a:p>
          <a:p>
            <a:r>
              <a:rPr lang="en-GB" sz="2800" b="1" dirty="0">
                <a:latin typeface="Comic Sans MS" panose="030F0702030302020204" pitchFamily="66" charset="0"/>
              </a:rPr>
              <a:t>Teacher: </a:t>
            </a:r>
            <a:r>
              <a:rPr lang="en-GB" sz="2800" dirty="0">
                <a:latin typeface="Comic Sans MS" panose="030F0702030302020204" pitchFamily="66" charset="0"/>
              </a:rPr>
              <a:t>Mrs. Schneider</a:t>
            </a:r>
          </a:p>
          <a:p>
            <a:endParaRPr lang="en-GB" sz="2800" dirty="0">
              <a:latin typeface="Comic Sans MS" panose="030F0702030302020204" pitchFamily="66" charset="0"/>
            </a:endParaRPr>
          </a:p>
          <a:p>
            <a:endParaRPr lang="en-GB" sz="2800" dirty="0">
              <a:latin typeface="Comic Sans MS" panose="030F0702030302020204" pitchFamily="66" charset="0"/>
            </a:endParaRPr>
          </a:p>
          <a:p>
            <a:endParaRPr lang="en-GB" sz="2800" dirty="0">
              <a:latin typeface="Comic Sans MS" panose="030F0702030302020204" pitchFamily="66" charset="0"/>
            </a:endParaRPr>
          </a:p>
          <a:p>
            <a:r>
              <a:rPr lang="en-GB" sz="2800" b="1" dirty="0">
                <a:latin typeface="Comic Sans MS" panose="030F0702030302020204" pitchFamily="66" charset="0"/>
              </a:rPr>
              <a:t>Support Staff: </a:t>
            </a:r>
            <a:r>
              <a:rPr lang="en-GB" sz="2800" dirty="0">
                <a:latin typeface="Comic Sans MS" panose="030F0702030302020204" pitchFamily="66" charset="0"/>
              </a:rPr>
              <a:t>Miss. Pankhurst and Mrs. </a:t>
            </a:r>
            <a:r>
              <a:rPr lang="en-GB" sz="2800" dirty="0" err="1">
                <a:latin typeface="Comic Sans MS" panose="030F0702030302020204" pitchFamily="66" charset="0"/>
              </a:rPr>
              <a:t>Voyzey</a:t>
            </a:r>
            <a:endParaRPr lang="en-GB" sz="2800" dirty="0">
              <a:latin typeface="Comic Sans MS" panose="030F0702030302020204" pitchFamily="66" charset="0"/>
            </a:endParaRPr>
          </a:p>
          <a:p>
            <a:endParaRPr lang="en-GB" sz="2800" dirty="0">
              <a:latin typeface="Century Gothic" panose="020B0502020202020204" pitchFamily="34" charset="0"/>
            </a:endParaRPr>
          </a:p>
        </p:txBody>
      </p:sp>
      <p:pic>
        <p:nvPicPr>
          <p:cNvPr id="4" name="Picture 3">
            <a:extLst>
              <a:ext uri="{FF2B5EF4-FFF2-40B4-BE49-F238E27FC236}">
                <a16:creationId xmlns:a16="http://schemas.microsoft.com/office/drawing/2014/main" id="{9D553FD6-2F6E-4EAB-BE64-078A62939EF5}"/>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3500678" y="4598680"/>
            <a:ext cx="1143000" cy="1534160"/>
          </a:xfrm>
          <a:prstGeom prst="rect">
            <a:avLst/>
          </a:prstGeom>
          <a:ln>
            <a:solidFill>
              <a:schemeClr val="bg1"/>
            </a:solidFill>
          </a:ln>
        </p:spPr>
      </p:pic>
      <p:pic>
        <p:nvPicPr>
          <p:cNvPr id="5" name="Picture 4">
            <a:extLst>
              <a:ext uri="{FF2B5EF4-FFF2-40B4-BE49-F238E27FC236}">
                <a16:creationId xmlns:a16="http://schemas.microsoft.com/office/drawing/2014/main" id="{F6A9D043-1653-4075-AB0A-9CBFB8A8A217}"/>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6811561" y="4600585"/>
            <a:ext cx="1251585" cy="1532255"/>
          </a:xfrm>
          <a:prstGeom prst="rect">
            <a:avLst/>
          </a:prstGeom>
          <a:ln>
            <a:solidFill>
              <a:schemeClr val="bg1"/>
            </a:solidFill>
          </a:ln>
        </p:spPr>
      </p:pic>
      <p:pic>
        <p:nvPicPr>
          <p:cNvPr id="6" name="Picture 5">
            <a:extLst>
              <a:ext uri="{FF2B5EF4-FFF2-40B4-BE49-F238E27FC236}">
                <a16:creationId xmlns:a16="http://schemas.microsoft.com/office/drawing/2014/main" id="{62BBF301-1A18-480C-BEBE-00A0CA8CE741}"/>
              </a:ext>
            </a:extLst>
          </p:cNvPr>
          <p:cNvPicPr>
            <a:picLocks noChangeAspect="1"/>
          </p:cNvPicPr>
          <p:nvPr/>
        </p:nvPicPr>
        <p:blipFill>
          <a:blip r:embed="rId4"/>
          <a:stretch>
            <a:fillRect/>
          </a:stretch>
        </p:blipFill>
        <p:spPr>
          <a:xfrm>
            <a:off x="4860032" y="1412776"/>
            <a:ext cx="1407299" cy="1800200"/>
          </a:xfrm>
          <a:prstGeom prst="rect">
            <a:avLst/>
          </a:prstGeom>
          <a:ln>
            <a:solidFill>
              <a:schemeClr val="bg1"/>
            </a:solidFill>
          </a:ln>
        </p:spPr>
      </p:pic>
    </p:spTree>
    <p:extLst>
      <p:ext uri="{BB962C8B-B14F-4D97-AF65-F5344CB8AC3E}">
        <p14:creationId xmlns:p14="http://schemas.microsoft.com/office/powerpoint/2010/main" val="3867404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07504" y="60623"/>
            <a:ext cx="8928992" cy="4370427"/>
          </a:xfrm>
          <a:prstGeom prst="rect">
            <a:avLst/>
          </a:prstGeom>
          <a:noFill/>
        </p:spPr>
        <p:txBody>
          <a:bodyPr wrap="square" rtlCol="0">
            <a:spAutoFit/>
          </a:bodyPr>
          <a:lstStyle/>
          <a:p>
            <a:pPr algn="ctr"/>
            <a:r>
              <a:rPr lang="en-GB" sz="5400" dirty="0">
                <a:latin typeface="Comic Sans MS" panose="030F0702030302020204" pitchFamily="66" charset="0"/>
              </a:rPr>
              <a:t>Classes and Staff</a:t>
            </a:r>
          </a:p>
          <a:p>
            <a:pPr algn="ctr"/>
            <a:endParaRPr lang="en-GB" sz="2800" dirty="0">
              <a:latin typeface="Comic Sans MS" panose="030F0702030302020204" pitchFamily="66" charset="0"/>
            </a:endParaRPr>
          </a:p>
          <a:p>
            <a:r>
              <a:rPr lang="en-GB" sz="2800" b="1" u="sng" dirty="0">
                <a:latin typeface="Comic Sans MS" panose="030F0702030302020204" pitchFamily="66" charset="0"/>
              </a:rPr>
              <a:t>3SJ</a:t>
            </a:r>
            <a:endParaRPr lang="en-GB" sz="2800" dirty="0">
              <a:latin typeface="Comic Sans MS" panose="030F0702030302020204" pitchFamily="66" charset="0"/>
            </a:endParaRPr>
          </a:p>
          <a:p>
            <a:r>
              <a:rPr lang="en-GB" sz="2800" b="1" dirty="0">
                <a:latin typeface="Comic Sans MS" panose="030F0702030302020204" pitchFamily="66" charset="0"/>
              </a:rPr>
              <a:t>Teacher:</a:t>
            </a:r>
            <a:r>
              <a:rPr lang="en-GB" sz="2800" dirty="0">
                <a:latin typeface="Comic Sans MS" panose="030F0702030302020204" pitchFamily="66" charset="0"/>
              </a:rPr>
              <a:t>	Mrs. Jones  </a:t>
            </a:r>
          </a:p>
          <a:p>
            <a:endParaRPr lang="en-GB" sz="2800" dirty="0">
              <a:latin typeface="Comic Sans MS" panose="030F0702030302020204" pitchFamily="66" charset="0"/>
            </a:endParaRPr>
          </a:p>
          <a:p>
            <a:endParaRPr lang="en-GB" sz="2800" dirty="0">
              <a:latin typeface="Comic Sans MS" panose="030F0702030302020204" pitchFamily="66" charset="0"/>
            </a:endParaRPr>
          </a:p>
          <a:p>
            <a:endParaRPr lang="en-GB" sz="2800" dirty="0">
              <a:latin typeface="Comic Sans MS" panose="030F0702030302020204" pitchFamily="66" charset="0"/>
            </a:endParaRPr>
          </a:p>
          <a:p>
            <a:r>
              <a:rPr lang="en-GB" sz="2800" b="1" dirty="0">
                <a:latin typeface="Comic Sans MS" panose="030F0702030302020204" pitchFamily="66" charset="0"/>
              </a:rPr>
              <a:t>Support Staff: </a:t>
            </a:r>
            <a:r>
              <a:rPr lang="en-GB" sz="2800" dirty="0">
                <a:latin typeface="Comic Sans MS" panose="030F0702030302020204" pitchFamily="66" charset="0"/>
              </a:rPr>
              <a:t>Miss. Smith and Mrs. Shaw</a:t>
            </a:r>
          </a:p>
          <a:p>
            <a:endParaRPr lang="en-GB" sz="2800" dirty="0">
              <a:latin typeface="Century Gothic" panose="020B0502020202020204" pitchFamily="34" charset="0"/>
            </a:endParaRPr>
          </a:p>
        </p:txBody>
      </p:sp>
      <p:pic>
        <p:nvPicPr>
          <p:cNvPr id="4" name="Picture 3">
            <a:extLst>
              <a:ext uri="{FF2B5EF4-FFF2-40B4-BE49-F238E27FC236}">
                <a16:creationId xmlns:a16="http://schemas.microsoft.com/office/drawing/2014/main" id="{DA2A34BC-9747-40C6-8FD9-494026421A7A}"/>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355976" y="1258498"/>
            <a:ext cx="1192884" cy="1652791"/>
          </a:xfrm>
          <a:prstGeom prst="rect">
            <a:avLst/>
          </a:prstGeom>
          <a:noFill/>
          <a:ln>
            <a:solidFill>
              <a:schemeClr val="bg1"/>
            </a:solidFill>
          </a:ln>
        </p:spPr>
      </p:pic>
      <p:pic>
        <p:nvPicPr>
          <p:cNvPr id="5" name="Picture 4">
            <a:extLst>
              <a:ext uri="{FF2B5EF4-FFF2-40B4-BE49-F238E27FC236}">
                <a16:creationId xmlns:a16="http://schemas.microsoft.com/office/drawing/2014/main" id="{8AC7E422-0596-4CC3-9854-C16A0B0CBA81}"/>
              </a:ext>
            </a:extLst>
          </p:cNvPr>
          <p:cNvPicPr>
            <a:picLocks noChangeAspect="1"/>
          </p:cNvPicPr>
          <p:nvPr/>
        </p:nvPicPr>
        <p:blipFill>
          <a:blip r:embed="rId3"/>
          <a:stretch>
            <a:fillRect/>
          </a:stretch>
        </p:blipFill>
        <p:spPr>
          <a:xfrm>
            <a:off x="3379116" y="4431047"/>
            <a:ext cx="1192884" cy="1652791"/>
          </a:xfrm>
          <a:prstGeom prst="rect">
            <a:avLst/>
          </a:prstGeom>
          <a:ln>
            <a:solidFill>
              <a:schemeClr val="bg1"/>
            </a:solidFill>
          </a:ln>
        </p:spPr>
      </p:pic>
      <p:pic>
        <p:nvPicPr>
          <p:cNvPr id="6" name="Picture 5">
            <a:extLst>
              <a:ext uri="{FF2B5EF4-FFF2-40B4-BE49-F238E27FC236}">
                <a16:creationId xmlns:a16="http://schemas.microsoft.com/office/drawing/2014/main" id="{4615DD51-18FF-4522-99C4-B1D83D5F7753}"/>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164542" y="4298806"/>
            <a:ext cx="1192883" cy="1785031"/>
          </a:xfrm>
          <a:prstGeom prst="rect">
            <a:avLst/>
          </a:prstGeom>
          <a:noFill/>
          <a:ln>
            <a:solidFill>
              <a:schemeClr val="bg1"/>
            </a:solidFill>
          </a:ln>
        </p:spPr>
      </p:pic>
    </p:spTree>
    <p:extLst>
      <p:ext uri="{BB962C8B-B14F-4D97-AF65-F5344CB8AC3E}">
        <p14:creationId xmlns:p14="http://schemas.microsoft.com/office/powerpoint/2010/main" val="13462958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07504" y="60623"/>
            <a:ext cx="8928992" cy="6247864"/>
          </a:xfrm>
          <a:prstGeom prst="rect">
            <a:avLst/>
          </a:prstGeom>
          <a:noFill/>
        </p:spPr>
        <p:txBody>
          <a:bodyPr wrap="square" rtlCol="0">
            <a:spAutoFit/>
          </a:bodyPr>
          <a:lstStyle/>
          <a:p>
            <a:pPr algn="ctr"/>
            <a:r>
              <a:rPr lang="en-GB" sz="5400" dirty="0">
                <a:latin typeface="Comic Sans MS" panose="030F0702030302020204" pitchFamily="66" charset="0"/>
              </a:rPr>
              <a:t>Curriculum Learning and aims for the year</a:t>
            </a:r>
          </a:p>
          <a:p>
            <a:pPr algn="ctr"/>
            <a:endParaRPr lang="en-GB" sz="2800" dirty="0">
              <a:latin typeface="Comic Sans MS" panose="030F0702030302020204" pitchFamily="66" charset="0"/>
            </a:endParaRPr>
          </a:p>
          <a:p>
            <a:pPr marL="457200" indent="-457200">
              <a:buFont typeface="Wingdings" panose="05000000000000000000" pitchFamily="2" charset="2"/>
              <a:buChar char="v"/>
            </a:pPr>
            <a:r>
              <a:rPr lang="en-GB" sz="2400" dirty="0">
                <a:latin typeface="Comic Sans MS" panose="030F0702030302020204" pitchFamily="66" charset="0"/>
              </a:rPr>
              <a:t>In Year 3, we believe learning should be varied, fun and engaging. We will ensure that your children have the opportunity to explore new learning through a whole variety of topics. </a:t>
            </a:r>
          </a:p>
          <a:p>
            <a:pPr marL="457200" indent="-457200">
              <a:buFont typeface="Wingdings" panose="05000000000000000000" pitchFamily="2" charset="2"/>
              <a:buChar char="v"/>
            </a:pPr>
            <a:endParaRPr lang="en-GB" sz="2400" dirty="0">
              <a:latin typeface="Comic Sans MS" panose="030F0702030302020204" pitchFamily="66" charset="0"/>
            </a:endParaRPr>
          </a:p>
          <a:p>
            <a:pPr marL="457200" indent="-457200">
              <a:buFont typeface="Wingdings" panose="05000000000000000000" pitchFamily="2" charset="2"/>
              <a:buChar char="v"/>
            </a:pPr>
            <a:r>
              <a:rPr lang="en-GB" sz="2400" dirty="0">
                <a:latin typeface="Comic Sans MS" panose="030F0702030302020204" pitchFamily="66" charset="0"/>
              </a:rPr>
              <a:t>Topics will include: The Stone Age, The Ancient                      </a:t>
            </a:r>
          </a:p>
          <a:p>
            <a:r>
              <a:rPr lang="en-GB" sz="2400" dirty="0">
                <a:latin typeface="Comic Sans MS" panose="030F0702030302020204" pitchFamily="66" charset="0"/>
              </a:rPr>
              <a:t>                                    Egyptians &amp; The Ancient Romans</a:t>
            </a:r>
          </a:p>
          <a:p>
            <a:pPr lvl="7"/>
            <a:r>
              <a:rPr lang="en-GB" sz="2400" dirty="0">
                <a:latin typeface="Comic Sans MS" panose="030F0702030302020204" pitchFamily="66" charset="0"/>
              </a:rPr>
              <a:t>Settlements, Rivers &amp; Antarctica</a:t>
            </a:r>
          </a:p>
          <a:p>
            <a:pPr lvl="7"/>
            <a:r>
              <a:rPr lang="en-GB" sz="2400" dirty="0">
                <a:latin typeface="Comic Sans MS" panose="030F0702030302020204" pitchFamily="66" charset="0"/>
              </a:rPr>
              <a:t>Egyptian Collars, Castles &amp; Pizzas</a:t>
            </a:r>
          </a:p>
          <a:p>
            <a:pPr lvl="7"/>
            <a:r>
              <a:rPr lang="en-GB" sz="2400" dirty="0">
                <a:latin typeface="Comic Sans MS" panose="030F0702030302020204" pitchFamily="66" charset="0"/>
              </a:rPr>
              <a:t>Potion Making, Tomb Raiders, Plastic Pollution to name just a few!</a:t>
            </a:r>
            <a:endParaRPr lang="en-GB" sz="5400" dirty="0">
              <a:latin typeface="Comic Sans MS" panose="030F0702030302020204" pitchFamily="66" charset="0"/>
            </a:endParaRPr>
          </a:p>
        </p:txBody>
      </p:sp>
      <p:pic>
        <p:nvPicPr>
          <p:cNvPr id="3" name="Picture 2">
            <a:extLst>
              <a:ext uri="{FF2B5EF4-FFF2-40B4-BE49-F238E27FC236}">
                <a16:creationId xmlns:a16="http://schemas.microsoft.com/office/drawing/2014/main" id="{ABC56420-E544-4C83-9FAB-D1B777BAA35F}"/>
              </a:ext>
            </a:extLst>
          </p:cNvPr>
          <p:cNvPicPr>
            <a:picLocks noChangeAspect="1"/>
          </p:cNvPicPr>
          <p:nvPr/>
        </p:nvPicPr>
        <p:blipFill>
          <a:blip r:embed="rId2"/>
          <a:stretch>
            <a:fillRect/>
          </a:stretch>
        </p:blipFill>
        <p:spPr>
          <a:xfrm>
            <a:off x="1115616" y="4653136"/>
            <a:ext cx="1547614" cy="1456578"/>
          </a:xfrm>
          <a:prstGeom prst="rect">
            <a:avLst/>
          </a:prstGeom>
          <a:ln>
            <a:solidFill>
              <a:schemeClr val="bg1"/>
            </a:solidFill>
          </a:ln>
        </p:spPr>
      </p:pic>
    </p:spTree>
    <p:extLst>
      <p:ext uri="{BB962C8B-B14F-4D97-AF65-F5344CB8AC3E}">
        <p14:creationId xmlns:p14="http://schemas.microsoft.com/office/powerpoint/2010/main" val="38953375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07504" y="116632"/>
            <a:ext cx="8856984" cy="6093976"/>
          </a:xfrm>
          <a:prstGeom prst="rect">
            <a:avLst/>
          </a:prstGeom>
          <a:noFill/>
        </p:spPr>
        <p:txBody>
          <a:bodyPr wrap="square" rtlCol="0">
            <a:spAutoFit/>
          </a:bodyPr>
          <a:lstStyle/>
          <a:p>
            <a:pPr algn="ctr"/>
            <a:r>
              <a:rPr lang="en-GB" sz="6000" dirty="0">
                <a:latin typeface="Comic Sans MS" panose="030F0702030302020204" pitchFamily="66" charset="0"/>
              </a:rPr>
              <a:t>Behaviour</a:t>
            </a:r>
          </a:p>
          <a:p>
            <a:pPr algn="ctr"/>
            <a:endParaRPr lang="en-GB" sz="1000" dirty="0">
              <a:latin typeface="Comic Sans MS" panose="030F0702030302020204" pitchFamily="66" charset="0"/>
            </a:endParaRPr>
          </a:p>
          <a:p>
            <a:pPr algn="ctr"/>
            <a:r>
              <a:rPr lang="en-GB" sz="2000" dirty="0">
                <a:latin typeface="Comic Sans MS" panose="030F0702030302020204" pitchFamily="66" charset="0"/>
              </a:rPr>
              <a:t>We have a </a:t>
            </a:r>
            <a:r>
              <a:rPr lang="en-GB" sz="2000" b="1" dirty="0">
                <a:latin typeface="Comic Sans MS" panose="030F0702030302020204" pitchFamily="66" charset="0"/>
              </a:rPr>
              <a:t>positive</a:t>
            </a:r>
            <a:r>
              <a:rPr lang="en-GB" sz="2000" dirty="0">
                <a:latin typeface="Comic Sans MS" panose="030F0702030302020204" pitchFamily="66" charset="0"/>
              </a:rPr>
              <a:t> approach to behaviour and high expectations of it.</a:t>
            </a:r>
          </a:p>
          <a:p>
            <a:pPr marL="342900" indent="-342900">
              <a:buFont typeface="Arial" panose="020B0604020202020204" pitchFamily="34" charset="0"/>
              <a:buChar char="•"/>
            </a:pPr>
            <a:endParaRPr lang="en-GB" sz="2000" dirty="0">
              <a:latin typeface="Comic Sans MS" panose="030F0702030302020204" pitchFamily="66" charset="0"/>
            </a:endParaRPr>
          </a:p>
          <a:p>
            <a:pPr marL="571500" indent="-571500">
              <a:buFont typeface="Wingdings" panose="05000000000000000000" pitchFamily="2" charset="2"/>
              <a:buChar char="v"/>
            </a:pPr>
            <a:r>
              <a:rPr lang="en-GB" sz="2000" b="1" dirty="0">
                <a:latin typeface="Comic Sans MS" panose="030F0702030302020204" pitchFamily="66" charset="0"/>
              </a:rPr>
              <a:t>The learning recognition board </a:t>
            </a:r>
            <a:r>
              <a:rPr lang="en-GB" sz="2000" dirty="0">
                <a:latin typeface="Comic Sans MS" panose="030F0702030302020204" pitchFamily="66" charset="0"/>
              </a:rPr>
              <a:t>lets children achieve targets from our six strands. This allows the children to see they are making the right choices in their learning. </a:t>
            </a:r>
          </a:p>
          <a:p>
            <a:pPr marL="342900" indent="-342900">
              <a:buFont typeface="Arial" panose="020B0604020202020204" pitchFamily="34" charset="0"/>
              <a:buChar char="•"/>
            </a:pPr>
            <a:endParaRPr lang="en-GB" sz="2000" dirty="0">
              <a:latin typeface="Comic Sans MS" panose="030F0702030302020204" pitchFamily="66" charset="0"/>
            </a:endParaRPr>
          </a:p>
          <a:p>
            <a:pPr marL="571500" indent="-571500">
              <a:buFont typeface="Wingdings" panose="05000000000000000000" pitchFamily="2" charset="2"/>
              <a:buChar char="v"/>
            </a:pPr>
            <a:r>
              <a:rPr lang="en-GB" sz="2000" b="1" dirty="0">
                <a:latin typeface="Comic Sans MS" panose="030F0702030302020204" pitchFamily="66" charset="0"/>
              </a:rPr>
              <a:t>Pause</a:t>
            </a:r>
            <a:r>
              <a:rPr lang="en-GB" sz="2000" dirty="0">
                <a:latin typeface="Comic Sans MS" panose="030F0702030302020204" pitchFamily="66" charset="0"/>
              </a:rPr>
              <a:t> – children are put on pause if they make the wrong choice.</a:t>
            </a:r>
          </a:p>
          <a:p>
            <a:pPr marL="342900" indent="-342900">
              <a:buFont typeface="Arial" panose="020B0604020202020204" pitchFamily="34" charset="0"/>
              <a:buChar char="•"/>
            </a:pPr>
            <a:endParaRPr lang="en-GB" sz="2000" dirty="0">
              <a:latin typeface="Comic Sans MS" panose="030F0702030302020204" pitchFamily="66" charset="0"/>
            </a:endParaRPr>
          </a:p>
          <a:p>
            <a:pPr marL="571500" indent="-571500">
              <a:buFont typeface="Wingdings" panose="05000000000000000000" pitchFamily="2" charset="2"/>
              <a:buChar char="v"/>
            </a:pPr>
            <a:r>
              <a:rPr lang="en-GB" sz="2000" dirty="0">
                <a:latin typeface="Comic Sans MS" panose="030F0702030302020204" pitchFamily="66" charset="0"/>
              </a:rPr>
              <a:t>Sometimes a child will need to go to another class to complete work and/or do a </a:t>
            </a:r>
            <a:r>
              <a:rPr lang="en-GB" sz="2000" b="1" dirty="0">
                <a:latin typeface="Comic Sans MS" panose="030F0702030302020204" pitchFamily="66" charset="0"/>
              </a:rPr>
              <a:t>Reflection</a:t>
            </a:r>
            <a:r>
              <a:rPr lang="en-GB" sz="2000" dirty="0">
                <a:latin typeface="Comic Sans MS" panose="030F0702030302020204" pitchFamily="66" charset="0"/>
              </a:rPr>
              <a:t> with an adult during lunch or break times, or at the end of the day, if they are unable to turn their behaviour around. This is an opportunity to discuss their behaviour in a calm way. </a:t>
            </a:r>
          </a:p>
          <a:p>
            <a:pPr marL="571500" indent="-571500">
              <a:buFont typeface="Wingdings" panose="05000000000000000000" pitchFamily="2" charset="2"/>
              <a:buChar char="v"/>
            </a:pPr>
            <a:endParaRPr lang="en-GB" sz="2000" dirty="0">
              <a:latin typeface="Comic Sans MS" panose="030F0702030302020204" pitchFamily="66" charset="0"/>
            </a:endParaRPr>
          </a:p>
          <a:p>
            <a:pPr marL="571500" indent="-571500">
              <a:buFont typeface="Wingdings" panose="05000000000000000000" pitchFamily="2" charset="2"/>
              <a:buChar char="v"/>
            </a:pPr>
            <a:r>
              <a:rPr lang="en-GB" sz="2000" dirty="0">
                <a:latin typeface="Comic Sans MS" panose="030F0702030302020204" pitchFamily="66" charset="0"/>
              </a:rPr>
              <a:t>We will send texts home or speak directly to you about good behaviour or to inform you about Reflections</a:t>
            </a:r>
          </a:p>
        </p:txBody>
      </p:sp>
      <p:pic>
        <p:nvPicPr>
          <p:cNvPr id="3076" name="Picture 4"/>
          <p:cNvPicPr>
            <a:picLocks noChangeAspect="1" noChangeArrowheads="1"/>
          </p:cNvPicPr>
          <p:nvPr/>
        </p:nvPicPr>
        <p:blipFill>
          <a:blip r:embed="rId2" cstate="print">
            <a:extLst>
              <a:ext uri="{BEBA8EAE-BF5A-486C-A8C5-ECC9F3942E4B}">
                <a14:imgProps xmlns:a14="http://schemas.microsoft.com/office/drawing/2010/main">
                  <a14:imgLayer r:embed="rId3">
                    <a14:imgEffect>
                      <a14:backgroundRemoval t="0" b="100000" l="0" r="100000"/>
                    </a14:imgEffect>
                  </a14:imgLayer>
                </a14:imgProps>
              </a:ext>
              <a:ext uri="{28A0092B-C50C-407E-A947-70E740481C1C}">
                <a14:useLocalDpi xmlns:a14="http://schemas.microsoft.com/office/drawing/2010/main" val="0"/>
              </a:ext>
            </a:extLst>
          </a:blip>
          <a:srcRect/>
          <a:stretch>
            <a:fillRect/>
          </a:stretch>
        </p:blipFill>
        <p:spPr bwMode="auto">
          <a:xfrm>
            <a:off x="7380312" y="0"/>
            <a:ext cx="1224136" cy="122413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32450516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7114" y="0"/>
            <a:ext cx="9036496" cy="769441"/>
          </a:xfrm>
          <a:prstGeom prst="rect">
            <a:avLst/>
          </a:prstGeom>
          <a:noFill/>
        </p:spPr>
        <p:txBody>
          <a:bodyPr wrap="square" rtlCol="0">
            <a:spAutoFit/>
          </a:bodyPr>
          <a:lstStyle/>
          <a:p>
            <a:pPr algn="ctr"/>
            <a:r>
              <a:rPr lang="en-GB" sz="4400" dirty="0">
                <a:latin typeface="Comic Sans MS" panose="030F0702030302020204" pitchFamily="66" charset="0"/>
              </a:rPr>
              <a:t>Reading</a:t>
            </a:r>
          </a:p>
        </p:txBody>
      </p:sp>
      <p:sp>
        <p:nvSpPr>
          <p:cNvPr id="3" name="Rectangle 2"/>
          <p:cNvSpPr/>
          <p:nvPr/>
        </p:nvSpPr>
        <p:spPr>
          <a:xfrm>
            <a:off x="268634" y="1395319"/>
            <a:ext cx="8784976" cy="5262979"/>
          </a:xfrm>
          <a:prstGeom prst="rect">
            <a:avLst/>
          </a:prstGeom>
        </p:spPr>
        <p:txBody>
          <a:bodyPr wrap="square">
            <a:spAutoFit/>
          </a:bodyPr>
          <a:lstStyle/>
          <a:p>
            <a:pPr marL="457200" indent="-457200">
              <a:buFont typeface="Wingdings" panose="05000000000000000000" pitchFamily="2" charset="2"/>
              <a:buChar char="v"/>
            </a:pPr>
            <a:r>
              <a:rPr lang="en-GB" sz="2400" dirty="0">
                <a:latin typeface="Comic Sans MS" panose="030F0702030302020204" pitchFamily="66" charset="0"/>
              </a:rPr>
              <a:t>We will continue to follow our reading challenge expectations; children will earn certificates over the year by reading at home.</a:t>
            </a:r>
          </a:p>
          <a:p>
            <a:pPr marL="457200" indent="-457200">
              <a:buFont typeface="Wingdings" panose="05000000000000000000" pitchFamily="2" charset="2"/>
              <a:buChar char="v"/>
            </a:pPr>
            <a:endParaRPr lang="en-GB" sz="2400" dirty="0">
              <a:latin typeface="Comic Sans MS" panose="030F0702030302020204" pitchFamily="66" charset="0"/>
            </a:endParaRPr>
          </a:p>
          <a:p>
            <a:pPr marL="457200" indent="-457200">
              <a:buFont typeface="Wingdings" panose="05000000000000000000" pitchFamily="2" charset="2"/>
              <a:buChar char="v"/>
            </a:pPr>
            <a:r>
              <a:rPr lang="en-GB" sz="2400" dirty="0">
                <a:latin typeface="Comic Sans MS" panose="030F0702030302020204" pitchFamily="66" charset="0"/>
              </a:rPr>
              <a:t>Our library day is on </a:t>
            </a:r>
            <a:r>
              <a:rPr lang="en-GB" sz="2400" b="1" dirty="0">
                <a:solidFill>
                  <a:schemeClr val="bg1"/>
                </a:solidFill>
                <a:highlight>
                  <a:srgbClr val="FFFF00"/>
                </a:highlight>
                <a:latin typeface="Comic Sans MS" panose="030F0702030302020204" pitchFamily="66" charset="0"/>
              </a:rPr>
              <a:t>Wednesday</a:t>
            </a:r>
            <a:r>
              <a:rPr lang="en-GB" sz="2400" dirty="0">
                <a:latin typeface="Comic Sans MS" panose="030F0702030302020204" pitchFamily="66" charset="0"/>
              </a:rPr>
              <a:t> and this will be an opportunity to change books. Please make sure your children bring in their library books everyday. </a:t>
            </a:r>
          </a:p>
          <a:p>
            <a:pPr marL="457200" indent="-457200">
              <a:buFont typeface="Wingdings" panose="05000000000000000000" pitchFamily="2" charset="2"/>
              <a:buChar char="v"/>
            </a:pPr>
            <a:endParaRPr lang="en-GB" sz="2400" dirty="0">
              <a:latin typeface="Comic Sans MS" panose="030F0702030302020204" pitchFamily="66" charset="0"/>
            </a:endParaRPr>
          </a:p>
          <a:p>
            <a:pPr marL="457200" indent="-457200">
              <a:buFont typeface="Wingdings" panose="05000000000000000000" pitchFamily="2" charset="2"/>
              <a:buChar char="v"/>
            </a:pPr>
            <a:r>
              <a:rPr lang="en-GB" sz="2400" dirty="0">
                <a:latin typeface="Comic Sans MS" panose="030F0702030302020204" pitchFamily="66" charset="0"/>
              </a:rPr>
              <a:t>Your child will have a Love To Read class book or a Little </a:t>
            </a:r>
            <a:r>
              <a:rPr lang="en-GB" sz="2400" dirty="0" err="1">
                <a:latin typeface="Comic Sans MS" panose="030F0702030302020204" pitchFamily="66" charset="0"/>
              </a:rPr>
              <a:t>Wandle</a:t>
            </a:r>
            <a:r>
              <a:rPr lang="en-GB" sz="2400" dirty="0">
                <a:latin typeface="Comic Sans MS" panose="030F0702030302020204" pitchFamily="66" charset="0"/>
              </a:rPr>
              <a:t> book they can bring home and their library book. </a:t>
            </a:r>
          </a:p>
          <a:p>
            <a:pPr marL="457200" indent="-457200">
              <a:buFont typeface="Wingdings" panose="05000000000000000000" pitchFamily="2" charset="2"/>
              <a:buChar char="v"/>
            </a:pPr>
            <a:endParaRPr lang="en-GB" sz="2400" dirty="0">
              <a:latin typeface="Comic Sans MS" panose="030F0702030302020204" pitchFamily="66" charset="0"/>
            </a:endParaRPr>
          </a:p>
          <a:p>
            <a:pPr marL="457200" indent="-457200">
              <a:buFont typeface="Wingdings" panose="05000000000000000000" pitchFamily="2" charset="2"/>
              <a:buChar char="v"/>
            </a:pPr>
            <a:r>
              <a:rPr lang="en-GB" sz="2400" dirty="0">
                <a:latin typeface="Comic Sans MS" panose="030F0702030302020204" pitchFamily="66" charset="0"/>
              </a:rPr>
              <a:t>Little </a:t>
            </a:r>
            <a:r>
              <a:rPr lang="en-GB" sz="2400" dirty="0" err="1">
                <a:latin typeface="Comic Sans MS" panose="030F0702030302020204" pitchFamily="66" charset="0"/>
              </a:rPr>
              <a:t>Wandle</a:t>
            </a:r>
            <a:r>
              <a:rPr lang="en-GB" sz="2400" dirty="0">
                <a:latin typeface="Comic Sans MS" panose="030F0702030302020204" pitchFamily="66" charset="0"/>
              </a:rPr>
              <a:t> is our phonic program and it is important that these books are read at home and come back into school everyday. </a:t>
            </a:r>
          </a:p>
        </p:txBody>
      </p:sp>
      <p:pic>
        <p:nvPicPr>
          <p:cNvPr id="2050" name="Picture 2" descr="C:\Users\kate.james\AppData\Local\Microsoft\Windows\Temporary Internet Files\Content.IE5\I1VYJDUX\reading[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52320" y="182512"/>
            <a:ext cx="1151680" cy="10984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3750075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662" y="-79688"/>
            <a:ext cx="9036496" cy="769441"/>
          </a:xfrm>
          <a:prstGeom prst="rect">
            <a:avLst/>
          </a:prstGeom>
          <a:noFill/>
        </p:spPr>
        <p:txBody>
          <a:bodyPr wrap="square" rtlCol="0">
            <a:spAutoFit/>
          </a:bodyPr>
          <a:lstStyle/>
          <a:p>
            <a:pPr algn="ctr"/>
            <a:r>
              <a:rPr lang="en-GB" sz="4400" dirty="0">
                <a:latin typeface="Comic Sans MS" panose="030F0702030302020204" pitchFamily="66" charset="0"/>
              </a:rPr>
              <a:t>Homework</a:t>
            </a:r>
          </a:p>
        </p:txBody>
      </p:sp>
      <p:sp>
        <p:nvSpPr>
          <p:cNvPr id="3" name="Rectangle 2"/>
          <p:cNvSpPr/>
          <p:nvPr/>
        </p:nvSpPr>
        <p:spPr>
          <a:xfrm>
            <a:off x="178588" y="1012954"/>
            <a:ext cx="8879084" cy="5262979"/>
          </a:xfrm>
          <a:prstGeom prst="rect">
            <a:avLst/>
          </a:prstGeom>
        </p:spPr>
        <p:txBody>
          <a:bodyPr wrap="square">
            <a:spAutoFit/>
          </a:bodyPr>
          <a:lstStyle/>
          <a:p>
            <a:pPr marL="457200" indent="-457200">
              <a:buFont typeface="Wingdings" panose="05000000000000000000" pitchFamily="2" charset="2"/>
              <a:buChar char="v"/>
            </a:pPr>
            <a:r>
              <a:rPr lang="en-GB" sz="2800" dirty="0">
                <a:latin typeface="Comic Sans MS" panose="030F0702030302020204" pitchFamily="66" charset="0"/>
              </a:rPr>
              <a:t>Home work will be set every </a:t>
            </a:r>
            <a:r>
              <a:rPr lang="en-GB" sz="2800" dirty="0">
                <a:solidFill>
                  <a:schemeClr val="bg1"/>
                </a:solidFill>
                <a:highlight>
                  <a:srgbClr val="FFFF00"/>
                </a:highlight>
                <a:latin typeface="Comic Sans MS" panose="030F0702030302020204" pitchFamily="66" charset="0"/>
              </a:rPr>
              <a:t>Friday</a:t>
            </a:r>
            <a:r>
              <a:rPr lang="en-GB" sz="2800" dirty="0">
                <a:latin typeface="Comic Sans MS" panose="030F0702030302020204" pitchFamily="66" charset="0"/>
              </a:rPr>
              <a:t> and it is the expectation that it is completed by the following Monday: </a:t>
            </a:r>
          </a:p>
          <a:p>
            <a:endParaRPr lang="en-GB" sz="2800" dirty="0">
              <a:latin typeface="Comic Sans MS" panose="030F0702030302020204" pitchFamily="66" charset="0"/>
            </a:endParaRPr>
          </a:p>
          <a:p>
            <a:pPr marL="457200" indent="-457200">
              <a:buFontTx/>
              <a:buChar char="-"/>
            </a:pPr>
            <a:r>
              <a:rPr lang="en-GB" sz="2800" dirty="0">
                <a:latin typeface="Comic Sans MS" panose="030F0702030302020204" pitchFamily="66" charset="0"/>
              </a:rPr>
              <a:t>Daily Reading</a:t>
            </a:r>
          </a:p>
          <a:p>
            <a:pPr marL="457200" indent="-457200">
              <a:buFontTx/>
              <a:buChar char="-"/>
            </a:pPr>
            <a:r>
              <a:rPr lang="en-GB" sz="2800" dirty="0">
                <a:latin typeface="Comic Sans MS" panose="030F0702030302020204" pitchFamily="66" charset="0"/>
              </a:rPr>
              <a:t>Spellings – tested every Friday </a:t>
            </a:r>
          </a:p>
          <a:p>
            <a:pPr marL="457200" indent="-457200">
              <a:buFontTx/>
              <a:buChar char="-"/>
            </a:pPr>
            <a:r>
              <a:rPr lang="en-GB" sz="2800" dirty="0">
                <a:latin typeface="Comic Sans MS" panose="030F0702030302020204" pitchFamily="66" charset="0"/>
              </a:rPr>
              <a:t>TT Rockstars (times table practise)</a:t>
            </a:r>
          </a:p>
          <a:p>
            <a:pPr marL="457200" indent="-457200">
              <a:buFontTx/>
              <a:buChar char="-"/>
            </a:pPr>
            <a:r>
              <a:rPr lang="en-GB" sz="2800" dirty="0">
                <a:latin typeface="Comic Sans MS" panose="030F0702030302020204" pitchFamily="66" charset="0"/>
              </a:rPr>
              <a:t>Half termly project linked with topic.  This will start next term with the Stone Age</a:t>
            </a:r>
          </a:p>
          <a:p>
            <a:pPr marL="457200" indent="-457200">
              <a:buFontTx/>
              <a:buChar char="-"/>
            </a:pPr>
            <a:endParaRPr lang="en-GB" sz="2800" dirty="0">
              <a:latin typeface="Century Gothic" panose="020B0502020202020204" pitchFamily="34" charset="0"/>
            </a:endParaRPr>
          </a:p>
          <a:p>
            <a:endParaRPr lang="en-GB" sz="2800" dirty="0">
              <a:latin typeface="Century Gothic" panose="020B0502020202020204" pitchFamily="34" charset="0"/>
            </a:endParaRPr>
          </a:p>
          <a:p>
            <a:pPr marL="457200" indent="-457200">
              <a:buFont typeface="Wingdings" panose="05000000000000000000" pitchFamily="2" charset="2"/>
              <a:buChar char="v"/>
            </a:pPr>
            <a:endParaRPr lang="en-GB" sz="2800" dirty="0">
              <a:latin typeface="Century Gothic" panose="020B0502020202020204" pitchFamily="34" charset="0"/>
            </a:endParaRPr>
          </a:p>
        </p:txBody>
      </p:sp>
      <p:pic>
        <p:nvPicPr>
          <p:cNvPr id="3075" name="Picture 3" descr="C:\Users\kate.james\AppData\Local\Microsoft\Windows\Temporary Internet Files\Content.IE5\N5AAW1QP\rememberhomework-thumb[1].png"/>
          <p:cNvPicPr>
            <a:picLocks noChangeAspect="1" noChangeArrowheads="1"/>
          </p:cNvPicPr>
          <p:nvPr/>
        </p:nvPicPr>
        <p:blipFill rotWithShape="1">
          <a:blip r:embed="rId2">
            <a:extLst>
              <a:ext uri="{28A0092B-C50C-407E-A947-70E740481C1C}">
                <a14:useLocalDpi xmlns:a14="http://schemas.microsoft.com/office/drawing/2010/main" val="0"/>
              </a:ext>
            </a:extLst>
          </a:blip>
          <a:srcRect l="5201" t="6304" r="4698" b="9565"/>
          <a:stretch/>
        </p:blipFill>
        <p:spPr bwMode="auto">
          <a:xfrm>
            <a:off x="3488405" y="5037305"/>
            <a:ext cx="2167190" cy="1561829"/>
          </a:xfrm>
          <a:prstGeom prst="rect">
            <a:avLst/>
          </a:prstGeom>
          <a:noFill/>
          <a:ln>
            <a:solidFill>
              <a:schemeClr val="bg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3477747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331CFA-1DA9-4692-AEFC-EB3C35FD9AF2}"/>
              </a:ext>
            </a:extLst>
          </p:cNvPr>
          <p:cNvSpPr>
            <a:spLocks noGrp="1"/>
          </p:cNvSpPr>
          <p:nvPr>
            <p:ph type="title"/>
          </p:nvPr>
        </p:nvSpPr>
        <p:spPr>
          <a:xfrm>
            <a:off x="457200" y="584696"/>
            <a:ext cx="8229600" cy="1143000"/>
          </a:xfrm>
        </p:spPr>
        <p:txBody>
          <a:bodyPr>
            <a:normAutofit fontScale="90000"/>
          </a:bodyPr>
          <a:lstStyle/>
          <a:p>
            <a:r>
              <a:rPr lang="en-GB" dirty="0">
                <a:latin typeface="Comic Sans MS" panose="030F0702030302020204" pitchFamily="66" charset="0"/>
              </a:rPr>
              <a:t>At St John’s we teach British Values and equality through our Personal Development lessons. </a:t>
            </a:r>
          </a:p>
        </p:txBody>
      </p:sp>
      <p:pic>
        <p:nvPicPr>
          <p:cNvPr id="4" name="Picture 3">
            <a:extLst>
              <a:ext uri="{FF2B5EF4-FFF2-40B4-BE49-F238E27FC236}">
                <a16:creationId xmlns:a16="http://schemas.microsoft.com/office/drawing/2014/main" id="{84B65A48-2B30-4B75-9597-94F4C52FC07C}"/>
              </a:ext>
            </a:extLst>
          </p:cNvPr>
          <p:cNvPicPr>
            <a:picLocks noChangeAspect="1"/>
          </p:cNvPicPr>
          <p:nvPr/>
        </p:nvPicPr>
        <p:blipFill>
          <a:blip r:embed="rId2"/>
          <a:stretch>
            <a:fillRect/>
          </a:stretch>
        </p:blipFill>
        <p:spPr>
          <a:xfrm>
            <a:off x="637838" y="2560781"/>
            <a:ext cx="3772573" cy="2352132"/>
          </a:xfrm>
          <a:prstGeom prst="rect">
            <a:avLst/>
          </a:prstGeom>
          <a:ln>
            <a:solidFill>
              <a:schemeClr val="bg1"/>
            </a:solidFill>
          </a:ln>
        </p:spPr>
      </p:pic>
      <p:pic>
        <p:nvPicPr>
          <p:cNvPr id="6" name="Picture 5">
            <a:extLst>
              <a:ext uri="{FF2B5EF4-FFF2-40B4-BE49-F238E27FC236}">
                <a16:creationId xmlns:a16="http://schemas.microsoft.com/office/drawing/2014/main" id="{A41D3C0F-32C3-4FC7-A8A0-EF780D987559}"/>
              </a:ext>
            </a:extLst>
          </p:cNvPr>
          <p:cNvPicPr>
            <a:picLocks noChangeAspect="1"/>
          </p:cNvPicPr>
          <p:nvPr/>
        </p:nvPicPr>
        <p:blipFill>
          <a:blip r:embed="rId3"/>
          <a:stretch>
            <a:fillRect/>
          </a:stretch>
        </p:blipFill>
        <p:spPr>
          <a:xfrm>
            <a:off x="5035607" y="2307142"/>
            <a:ext cx="3168536" cy="2632064"/>
          </a:xfrm>
          <a:prstGeom prst="rect">
            <a:avLst/>
          </a:prstGeom>
          <a:ln>
            <a:solidFill>
              <a:schemeClr val="bg1"/>
            </a:solidFill>
          </a:ln>
        </p:spPr>
      </p:pic>
      <p:pic>
        <p:nvPicPr>
          <p:cNvPr id="3" name="Picture 2">
            <a:extLst>
              <a:ext uri="{FF2B5EF4-FFF2-40B4-BE49-F238E27FC236}">
                <a16:creationId xmlns:a16="http://schemas.microsoft.com/office/drawing/2014/main" id="{E3767F65-C143-4B4E-BD2F-3F156777A547}"/>
              </a:ext>
            </a:extLst>
          </p:cNvPr>
          <p:cNvPicPr>
            <a:picLocks noChangeAspect="1"/>
          </p:cNvPicPr>
          <p:nvPr/>
        </p:nvPicPr>
        <p:blipFill>
          <a:blip r:embed="rId4"/>
          <a:stretch>
            <a:fillRect/>
          </a:stretch>
        </p:blipFill>
        <p:spPr>
          <a:xfrm>
            <a:off x="2524125" y="5157192"/>
            <a:ext cx="4095750" cy="1114425"/>
          </a:xfrm>
          <a:prstGeom prst="rect">
            <a:avLst/>
          </a:prstGeom>
          <a:ln>
            <a:solidFill>
              <a:schemeClr val="bg1"/>
            </a:solidFill>
          </a:ln>
        </p:spPr>
      </p:pic>
    </p:spTree>
    <p:extLst>
      <p:ext uri="{BB962C8B-B14F-4D97-AF65-F5344CB8AC3E}">
        <p14:creationId xmlns:p14="http://schemas.microsoft.com/office/powerpoint/2010/main" val="369921688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1F7A9593-CA5C-4696-A2FA-B13EBC62A44D}"/>
              </a:ext>
            </a:extLst>
          </p:cNvPr>
          <p:cNvPicPr>
            <a:picLocks noChangeAspect="1"/>
          </p:cNvPicPr>
          <p:nvPr/>
        </p:nvPicPr>
        <p:blipFill>
          <a:blip r:embed="rId2"/>
          <a:stretch>
            <a:fillRect/>
          </a:stretch>
        </p:blipFill>
        <p:spPr>
          <a:xfrm>
            <a:off x="3911774" y="1628800"/>
            <a:ext cx="4896544" cy="4165388"/>
          </a:xfrm>
          <a:prstGeom prst="rect">
            <a:avLst/>
          </a:prstGeom>
        </p:spPr>
      </p:pic>
      <p:sp>
        <p:nvSpPr>
          <p:cNvPr id="8" name="TextBox 7">
            <a:extLst>
              <a:ext uri="{FF2B5EF4-FFF2-40B4-BE49-F238E27FC236}">
                <a16:creationId xmlns:a16="http://schemas.microsoft.com/office/drawing/2014/main" id="{AD071BCD-148A-423D-A694-1F2DBECAABC3}"/>
              </a:ext>
            </a:extLst>
          </p:cNvPr>
          <p:cNvSpPr txBox="1"/>
          <p:nvPr/>
        </p:nvSpPr>
        <p:spPr>
          <a:xfrm>
            <a:off x="342899" y="3429000"/>
            <a:ext cx="3077594" cy="2308324"/>
          </a:xfrm>
          <a:prstGeom prst="rect">
            <a:avLst/>
          </a:prstGeom>
          <a:noFill/>
        </p:spPr>
        <p:txBody>
          <a:bodyPr wrap="square" rtlCol="0">
            <a:spAutoFit/>
          </a:bodyPr>
          <a:lstStyle/>
          <a:p>
            <a:r>
              <a:rPr lang="en-GB" dirty="0">
                <a:solidFill>
                  <a:srgbClr val="00B0F0"/>
                </a:solidFill>
                <a:latin typeface="Comic Sans MS" panose="030F0702030302020204" pitchFamily="66" charset="0"/>
              </a:rPr>
              <a:t>Two of the ways we teach about equality is through the use of  books and also a half-termly collective worship where we focus on something from the media that highlights inequality and ‘ No Outsiders’.</a:t>
            </a:r>
          </a:p>
        </p:txBody>
      </p:sp>
      <p:pic>
        <p:nvPicPr>
          <p:cNvPr id="4" name="Picture 3">
            <a:extLst>
              <a:ext uri="{FF2B5EF4-FFF2-40B4-BE49-F238E27FC236}">
                <a16:creationId xmlns:a16="http://schemas.microsoft.com/office/drawing/2014/main" id="{8E8DBEF9-007F-4855-8739-99E2AE28CB7D}"/>
              </a:ext>
            </a:extLst>
          </p:cNvPr>
          <p:cNvPicPr>
            <a:picLocks noChangeAspect="1"/>
          </p:cNvPicPr>
          <p:nvPr/>
        </p:nvPicPr>
        <p:blipFill>
          <a:blip r:embed="rId3"/>
          <a:stretch>
            <a:fillRect/>
          </a:stretch>
        </p:blipFill>
        <p:spPr>
          <a:xfrm>
            <a:off x="342899" y="332656"/>
            <a:ext cx="3168536" cy="2632064"/>
          </a:xfrm>
          <a:prstGeom prst="rect">
            <a:avLst/>
          </a:prstGeom>
          <a:ln>
            <a:solidFill>
              <a:schemeClr val="bg1"/>
            </a:solidFill>
          </a:ln>
        </p:spPr>
      </p:pic>
    </p:spTree>
    <p:extLst>
      <p:ext uri="{BB962C8B-B14F-4D97-AF65-F5344CB8AC3E}">
        <p14:creationId xmlns:p14="http://schemas.microsoft.com/office/powerpoint/2010/main" val="11249237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0AABD7C-E13A-4B2D-8AF7-35A7F62FFA93}"/>
              </a:ext>
            </a:extLst>
          </p:cNvPr>
          <p:cNvPicPr>
            <a:picLocks noChangeAspect="1"/>
          </p:cNvPicPr>
          <p:nvPr/>
        </p:nvPicPr>
        <p:blipFill>
          <a:blip r:embed="rId2"/>
          <a:stretch>
            <a:fillRect/>
          </a:stretch>
        </p:blipFill>
        <p:spPr>
          <a:xfrm>
            <a:off x="449734" y="476672"/>
            <a:ext cx="8143990" cy="5832648"/>
          </a:xfrm>
          <a:prstGeom prst="rect">
            <a:avLst/>
          </a:prstGeom>
        </p:spPr>
      </p:pic>
    </p:spTree>
    <p:extLst>
      <p:ext uri="{BB962C8B-B14F-4D97-AF65-F5344CB8AC3E}">
        <p14:creationId xmlns:p14="http://schemas.microsoft.com/office/powerpoint/2010/main" val="166917873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97793" y="1412776"/>
            <a:ext cx="8864400" cy="4832092"/>
          </a:xfrm>
          <a:prstGeom prst="rect">
            <a:avLst/>
          </a:prstGeom>
        </p:spPr>
        <p:txBody>
          <a:bodyPr wrap="square">
            <a:spAutoFit/>
          </a:bodyPr>
          <a:lstStyle/>
          <a:p>
            <a:pPr marL="457200" indent="-457200">
              <a:buFont typeface="Wingdings" panose="05000000000000000000" pitchFamily="2" charset="2"/>
              <a:buChar char="v"/>
            </a:pPr>
            <a:r>
              <a:rPr lang="en-GB" sz="2800" dirty="0">
                <a:latin typeface="Comic Sans MS" panose="030F0702030302020204" pitchFamily="66" charset="0"/>
              </a:rPr>
              <a:t>The children have come looking very smart in their uniforms.  Please remember they are required to wear plain black shoes. </a:t>
            </a:r>
          </a:p>
          <a:p>
            <a:pPr marL="457200" indent="-457200">
              <a:buFont typeface="Wingdings" panose="05000000000000000000" pitchFamily="2" charset="2"/>
              <a:buChar char="v"/>
            </a:pPr>
            <a:endParaRPr lang="en-GB" sz="2800" dirty="0">
              <a:latin typeface="Comic Sans MS" panose="030F0702030302020204" pitchFamily="66" charset="0"/>
            </a:endParaRPr>
          </a:p>
          <a:p>
            <a:pPr marL="457200" indent="-457200">
              <a:buFont typeface="Wingdings" panose="05000000000000000000" pitchFamily="2" charset="2"/>
              <a:buChar char="v"/>
            </a:pPr>
            <a:r>
              <a:rPr lang="en-GB" sz="2800" dirty="0">
                <a:latin typeface="Comic Sans MS" panose="030F0702030302020204" pitchFamily="66" charset="0"/>
              </a:rPr>
              <a:t>PE days are on a </a:t>
            </a:r>
            <a:r>
              <a:rPr lang="en-GB" sz="2800" b="1" dirty="0">
                <a:solidFill>
                  <a:schemeClr val="bg1"/>
                </a:solidFill>
                <a:highlight>
                  <a:srgbClr val="FFFF00"/>
                </a:highlight>
                <a:latin typeface="Comic Sans MS" panose="030F0702030302020204" pitchFamily="66" charset="0"/>
              </a:rPr>
              <a:t>Thursday</a:t>
            </a:r>
            <a:r>
              <a:rPr lang="en-GB" sz="2800" b="1" dirty="0">
                <a:latin typeface="Comic Sans MS" panose="030F0702030302020204" pitchFamily="66" charset="0"/>
              </a:rPr>
              <a:t> (inside) </a:t>
            </a:r>
            <a:r>
              <a:rPr lang="en-GB" sz="2800" dirty="0">
                <a:latin typeface="Comic Sans MS" panose="030F0702030302020204" pitchFamily="66" charset="0"/>
              </a:rPr>
              <a:t>and</a:t>
            </a:r>
            <a:r>
              <a:rPr lang="en-GB" sz="2800" b="1" dirty="0">
                <a:latin typeface="Comic Sans MS" panose="030F0702030302020204" pitchFamily="66" charset="0"/>
              </a:rPr>
              <a:t> </a:t>
            </a:r>
            <a:r>
              <a:rPr lang="en-GB" sz="2800" b="1" dirty="0">
                <a:solidFill>
                  <a:schemeClr val="bg1"/>
                </a:solidFill>
                <a:highlight>
                  <a:srgbClr val="FFFF00"/>
                </a:highlight>
                <a:latin typeface="Comic Sans MS" panose="030F0702030302020204" pitchFamily="66" charset="0"/>
              </a:rPr>
              <a:t>Friday</a:t>
            </a:r>
            <a:r>
              <a:rPr lang="en-GB" sz="2800" b="1" dirty="0">
                <a:latin typeface="Comic Sans MS" panose="030F0702030302020204" pitchFamily="66" charset="0"/>
              </a:rPr>
              <a:t> (outside)</a:t>
            </a:r>
            <a:r>
              <a:rPr lang="en-GB" sz="2800" dirty="0">
                <a:latin typeface="Comic Sans MS" panose="030F0702030302020204" pitchFamily="66" charset="0"/>
              </a:rPr>
              <a:t>. Children come into school in full PE kit on these days. </a:t>
            </a:r>
          </a:p>
          <a:p>
            <a:pPr marL="457200" indent="-457200">
              <a:buFont typeface="Wingdings" panose="05000000000000000000" pitchFamily="2" charset="2"/>
              <a:buChar char="v"/>
            </a:pPr>
            <a:endParaRPr lang="en-GB" sz="2800" dirty="0">
              <a:latin typeface="Comic Sans MS" panose="030F0702030302020204" pitchFamily="66" charset="0"/>
            </a:endParaRPr>
          </a:p>
          <a:p>
            <a:pPr marL="457200" indent="-457200">
              <a:buFont typeface="Wingdings" panose="05000000000000000000" pitchFamily="2" charset="2"/>
              <a:buChar char="v"/>
            </a:pPr>
            <a:r>
              <a:rPr lang="en-GB" sz="2800" dirty="0">
                <a:latin typeface="Comic Sans MS" panose="030F0702030302020204" pitchFamily="66" charset="0"/>
              </a:rPr>
              <a:t>Children are allowed to wear jogging bottoms and a school jumper when the weather becomes colder. </a:t>
            </a:r>
          </a:p>
        </p:txBody>
      </p:sp>
      <p:sp>
        <p:nvSpPr>
          <p:cNvPr id="2" name="TextBox 1"/>
          <p:cNvSpPr txBox="1"/>
          <p:nvPr/>
        </p:nvSpPr>
        <p:spPr>
          <a:xfrm>
            <a:off x="2020986" y="336493"/>
            <a:ext cx="5215339" cy="769441"/>
          </a:xfrm>
          <a:prstGeom prst="rect">
            <a:avLst/>
          </a:prstGeom>
          <a:noFill/>
        </p:spPr>
        <p:txBody>
          <a:bodyPr wrap="square" rtlCol="0">
            <a:spAutoFit/>
          </a:bodyPr>
          <a:lstStyle/>
          <a:p>
            <a:pPr algn="ctr"/>
            <a:r>
              <a:rPr lang="en-GB" sz="4400" dirty="0">
                <a:latin typeface="Comic Sans MS" panose="030F0702030302020204" pitchFamily="66" charset="0"/>
              </a:rPr>
              <a:t>Uniform and PE Kit</a:t>
            </a:r>
          </a:p>
        </p:txBody>
      </p:sp>
      <p:pic>
        <p:nvPicPr>
          <p:cNvPr id="1026" name="Picture 2" descr="90+ Pe Teacher Cartoon Stock Photos, Pictures &amp; Royalty-Free ...">
            <a:extLst>
              <a:ext uri="{FF2B5EF4-FFF2-40B4-BE49-F238E27FC236}">
                <a16:creationId xmlns:a16="http://schemas.microsoft.com/office/drawing/2014/main" id="{5BCEA410-AB47-4D5F-8816-940675BF603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9215" y="171674"/>
            <a:ext cx="1174434" cy="1108522"/>
          </a:xfrm>
          <a:prstGeom prst="rect">
            <a:avLst/>
          </a:prstGeom>
          <a:noFill/>
          <a:ln>
            <a:solidFill>
              <a:schemeClr val="bg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6537182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416" y="75982"/>
            <a:ext cx="9036496" cy="1200329"/>
          </a:xfrm>
          <a:prstGeom prst="rect">
            <a:avLst/>
          </a:prstGeom>
          <a:noFill/>
        </p:spPr>
        <p:txBody>
          <a:bodyPr wrap="square" rtlCol="0">
            <a:spAutoFit/>
          </a:bodyPr>
          <a:lstStyle/>
          <a:p>
            <a:pPr algn="ctr"/>
            <a:r>
              <a:rPr lang="en-GB" sz="4400" dirty="0">
                <a:latin typeface="Comic Sans MS" panose="030F0702030302020204" pitchFamily="66" charset="0"/>
              </a:rPr>
              <a:t>Trips</a:t>
            </a:r>
          </a:p>
          <a:p>
            <a:pPr algn="ctr"/>
            <a:r>
              <a:rPr lang="en-GB" sz="2800" dirty="0">
                <a:latin typeface="Comic Sans MS" panose="030F0702030302020204" pitchFamily="66" charset="0"/>
              </a:rPr>
              <a:t>Approximate Prices</a:t>
            </a:r>
            <a:endParaRPr lang="en-GB" sz="2400" dirty="0">
              <a:latin typeface="Comic Sans MS" panose="030F0702030302020204" pitchFamily="66" charset="0"/>
            </a:endParaRPr>
          </a:p>
        </p:txBody>
      </p:sp>
      <p:sp>
        <p:nvSpPr>
          <p:cNvPr id="3" name="Rectangle 2"/>
          <p:cNvSpPr/>
          <p:nvPr/>
        </p:nvSpPr>
        <p:spPr>
          <a:xfrm>
            <a:off x="179512" y="811738"/>
            <a:ext cx="8864400" cy="523220"/>
          </a:xfrm>
          <a:prstGeom prst="rect">
            <a:avLst/>
          </a:prstGeom>
        </p:spPr>
        <p:txBody>
          <a:bodyPr wrap="square">
            <a:spAutoFit/>
          </a:bodyPr>
          <a:lstStyle/>
          <a:p>
            <a:pPr marL="457200" indent="-457200">
              <a:buFont typeface="Wingdings" panose="05000000000000000000" pitchFamily="2" charset="2"/>
              <a:buChar char="v"/>
            </a:pPr>
            <a:endParaRPr lang="en-GB" sz="2800" dirty="0">
              <a:latin typeface="Century Gothic" panose="020B0502020202020204" pitchFamily="34" charset="0"/>
            </a:endParaRPr>
          </a:p>
        </p:txBody>
      </p:sp>
      <p:sp>
        <p:nvSpPr>
          <p:cNvPr id="6" name="TextBox 5">
            <a:extLst>
              <a:ext uri="{FF2B5EF4-FFF2-40B4-BE49-F238E27FC236}">
                <a16:creationId xmlns:a16="http://schemas.microsoft.com/office/drawing/2014/main" id="{A7B03C38-9D7D-468C-A9E7-7030F3C95106}"/>
              </a:ext>
            </a:extLst>
          </p:cNvPr>
          <p:cNvSpPr txBox="1"/>
          <p:nvPr/>
        </p:nvSpPr>
        <p:spPr>
          <a:xfrm>
            <a:off x="251520" y="1334958"/>
            <a:ext cx="8352928" cy="4524315"/>
          </a:xfrm>
          <a:prstGeom prst="rect">
            <a:avLst/>
          </a:prstGeom>
          <a:noFill/>
        </p:spPr>
        <p:txBody>
          <a:bodyPr wrap="square" rtlCol="0">
            <a:spAutoFit/>
          </a:bodyPr>
          <a:lstStyle/>
          <a:p>
            <a:endParaRPr lang="en-GB" sz="2400" dirty="0">
              <a:latin typeface="Comic Sans MS" panose="030F0702030302020204" pitchFamily="66" charset="0"/>
            </a:endParaRPr>
          </a:p>
          <a:p>
            <a:r>
              <a:rPr lang="en-GB" sz="2400" dirty="0">
                <a:latin typeface="Comic Sans MS" panose="030F0702030302020204" pitchFamily="66" charset="0"/>
              </a:rPr>
              <a:t>Autumn term: Visit from an artist – </a:t>
            </a:r>
            <a:r>
              <a:rPr lang="en-GB" sz="2400" dirty="0">
                <a:solidFill>
                  <a:srgbClr val="FFFF00"/>
                </a:solidFill>
                <a:latin typeface="Comic Sans MS" panose="030F0702030302020204" pitchFamily="66" charset="0"/>
              </a:rPr>
              <a:t>Free</a:t>
            </a:r>
          </a:p>
          <a:p>
            <a:r>
              <a:rPr lang="en-GB" sz="2400" dirty="0">
                <a:latin typeface="Comic Sans MS" panose="030F0702030302020204" pitchFamily="66" charset="0"/>
              </a:rPr>
              <a:t>                           History Box for the Stone Age - </a:t>
            </a:r>
            <a:r>
              <a:rPr lang="en-GB" sz="2400" dirty="0">
                <a:solidFill>
                  <a:srgbClr val="FFFF00"/>
                </a:solidFill>
                <a:latin typeface="Comic Sans MS" panose="030F0702030302020204" pitchFamily="66" charset="0"/>
              </a:rPr>
              <a:t>Free</a:t>
            </a:r>
          </a:p>
          <a:p>
            <a:endParaRPr lang="en-GB" sz="2400" dirty="0">
              <a:latin typeface="Comic Sans MS" panose="030F0702030302020204" pitchFamily="66" charset="0"/>
            </a:endParaRPr>
          </a:p>
          <a:p>
            <a:r>
              <a:rPr lang="en-GB" sz="2400" dirty="0">
                <a:latin typeface="Comic Sans MS" panose="030F0702030302020204" pitchFamily="66" charset="0"/>
              </a:rPr>
              <a:t>Spring Term:   </a:t>
            </a:r>
            <a:r>
              <a:rPr lang="en-GB" sz="2000" dirty="0">
                <a:latin typeface="Comic Sans MS" panose="030F0702030302020204" pitchFamily="66" charset="0"/>
              </a:rPr>
              <a:t>Trip to Search for Science – </a:t>
            </a:r>
            <a:r>
              <a:rPr lang="en-GB" sz="1400" dirty="0">
                <a:latin typeface="Comic Sans MS" panose="030F0702030302020204" pitchFamily="66" charset="0"/>
              </a:rPr>
              <a:t>Skeletons &amp; Muscles -</a:t>
            </a:r>
            <a:r>
              <a:rPr lang="en-GB" sz="1400" dirty="0">
                <a:solidFill>
                  <a:srgbClr val="FF0000"/>
                </a:solidFill>
                <a:highlight>
                  <a:srgbClr val="FFFF00"/>
                </a:highlight>
                <a:latin typeface="Comic Sans MS" panose="030F0702030302020204" pitchFamily="66" charset="0"/>
              </a:rPr>
              <a:t> </a:t>
            </a:r>
            <a:r>
              <a:rPr lang="en-GB" b="1" dirty="0">
                <a:solidFill>
                  <a:srgbClr val="FF0000"/>
                </a:solidFill>
                <a:highlight>
                  <a:srgbClr val="FFFF00"/>
                </a:highlight>
                <a:latin typeface="Comic Sans MS" panose="030F0702030302020204" pitchFamily="66" charset="0"/>
              </a:rPr>
              <a:t>£8   </a:t>
            </a:r>
            <a:endParaRPr lang="en-GB" sz="1400" b="1" dirty="0">
              <a:solidFill>
                <a:srgbClr val="FF0000"/>
              </a:solidFill>
              <a:highlight>
                <a:srgbClr val="FFFF00"/>
              </a:highlight>
              <a:latin typeface="Comic Sans MS" panose="030F0702030302020204" pitchFamily="66" charset="0"/>
            </a:endParaRPr>
          </a:p>
          <a:p>
            <a:r>
              <a:rPr lang="en-GB" sz="2400" dirty="0">
                <a:latin typeface="Comic Sans MS" panose="030F0702030302020204" pitchFamily="66" charset="0"/>
              </a:rPr>
              <a:t>                        </a:t>
            </a:r>
            <a:r>
              <a:rPr lang="en-GB" sz="2000" dirty="0">
                <a:latin typeface="Comic Sans MS" panose="030F0702030302020204" pitchFamily="66" charset="0"/>
              </a:rPr>
              <a:t>Portals to the Past for Ancient Egypt Day - </a:t>
            </a:r>
            <a:r>
              <a:rPr lang="en-GB" sz="2000" b="1" dirty="0">
                <a:solidFill>
                  <a:srgbClr val="FF0000"/>
                </a:solidFill>
                <a:highlight>
                  <a:srgbClr val="FFFF00"/>
                </a:highlight>
                <a:latin typeface="Comic Sans MS" panose="030F0702030302020204" pitchFamily="66" charset="0"/>
              </a:rPr>
              <a:t>£11</a:t>
            </a:r>
          </a:p>
          <a:p>
            <a:r>
              <a:rPr lang="en-GB" sz="2400" dirty="0">
                <a:latin typeface="Comic Sans MS" panose="030F0702030302020204" pitchFamily="66" charset="0"/>
              </a:rPr>
              <a:t>                        Elson Library - </a:t>
            </a:r>
            <a:r>
              <a:rPr lang="en-GB" sz="2400" dirty="0">
                <a:solidFill>
                  <a:srgbClr val="FFFF00"/>
                </a:solidFill>
                <a:latin typeface="Comic Sans MS" panose="030F0702030302020204" pitchFamily="66" charset="0"/>
              </a:rPr>
              <a:t>Free </a:t>
            </a:r>
            <a:r>
              <a:rPr lang="en-GB" sz="2400" dirty="0">
                <a:latin typeface="Comic Sans MS" panose="030F0702030302020204" pitchFamily="66" charset="0"/>
              </a:rPr>
              <a:t>   </a:t>
            </a:r>
          </a:p>
          <a:p>
            <a:r>
              <a:rPr lang="en-GB" sz="2400" dirty="0">
                <a:latin typeface="Comic Sans MS" panose="030F0702030302020204" pitchFamily="66" charset="0"/>
              </a:rPr>
              <a:t>               </a:t>
            </a:r>
          </a:p>
          <a:p>
            <a:r>
              <a:rPr lang="en-GB" sz="2400" dirty="0">
                <a:latin typeface="Comic Sans MS" panose="030F0702030302020204" pitchFamily="66" charset="0"/>
              </a:rPr>
              <a:t>Summer Term:    </a:t>
            </a:r>
            <a:r>
              <a:rPr lang="en-GB" sz="2400" dirty="0" err="1">
                <a:latin typeface="Comic Sans MS" panose="030F0702030302020204" pitchFamily="66" charset="0"/>
              </a:rPr>
              <a:t>Alver</a:t>
            </a:r>
            <a:r>
              <a:rPr lang="en-GB" sz="2400" dirty="0">
                <a:latin typeface="Comic Sans MS" panose="030F0702030302020204" pitchFamily="66" charset="0"/>
              </a:rPr>
              <a:t> Valley River  - </a:t>
            </a:r>
            <a:r>
              <a:rPr lang="en-GB" sz="2400">
                <a:solidFill>
                  <a:srgbClr val="FFFF00"/>
                </a:solidFill>
                <a:latin typeface="Comic Sans MS" panose="030F0702030302020204" pitchFamily="66" charset="0"/>
              </a:rPr>
              <a:t>Coach costs TBC</a:t>
            </a:r>
            <a:endParaRPr lang="en-GB" sz="2400" dirty="0">
              <a:solidFill>
                <a:srgbClr val="FFFF00"/>
              </a:solidFill>
              <a:latin typeface="Comic Sans MS" panose="030F0702030302020204" pitchFamily="66" charset="0"/>
            </a:endParaRPr>
          </a:p>
          <a:p>
            <a:r>
              <a:rPr lang="en-GB" sz="2400" dirty="0">
                <a:latin typeface="Comic Sans MS" panose="030F0702030302020204" pitchFamily="66" charset="0"/>
              </a:rPr>
              <a:t>                            History Box for the Romans – </a:t>
            </a:r>
            <a:r>
              <a:rPr lang="en-GB" sz="2400" dirty="0">
                <a:solidFill>
                  <a:srgbClr val="FFFF00"/>
                </a:solidFill>
                <a:latin typeface="Comic Sans MS" panose="030F0702030302020204" pitchFamily="66" charset="0"/>
              </a:rPr>
              <a:t>Free</a:t>
            </a:r>
            <a:endParaRPr lang="en-GB" dirty="0">
              <a:solidFill>
                <a:srgbClr val="FFFF00"/>
              </a:solidFill>
              <a:latin typeface="Comic Sans MS" panose="030F0702030302020204" pitchFamily="66" charset="0"/>
            </a:endParaRPr>
          </a:p>
          <a:p>
            <a:r>
              <a:rPr lang="en-GB" sz="2400" dirty="0">
                <a:latin typeface="Comic Sans MS" panose="030F0702030302020204" pitchFamily="66" charset="0"/>
              </a:rPr>
              <a:t>                            </a:t>
            </a:r>
            <a:r>
              <a:rPr lang="en-GB" dirty="0">
                <a:latin typeface="Comic Sans MS" panose="030F0702030302020204" pitchFamily="66" charset="0"/>
              </a:rPr>
              <a:t>Day Visit to Stubbington Study Centre  </a:t>
            </a:r>
            <a:r>
              <a:rPr lang="en-GB" b="1" dirty="0">
                <a:solidFill>
                  <a:srgbClr val="FF0000"/>
                </a:solidFill>
                <a:highlight>
                  <a:srgbClr val="FFFF00"/>
                </a:highlight>
                <a:latin typeface="Comic Sans MS" panose="030F0702030302020204" pitchFamily="66" charset="0"/>
              </a:rPr>
              <a:t>- £13.50</a:t>
            </a:r>
          </a:p>
          <a:p>
            <a:r>
              <a:rPr lang="en-GB" sz="2400" dirty="0">
                <a:latin typeface="Comic Sans MS" panose="030F0702030302020204" pitchFamily="66" charset="0"/>
              </a:rPr>
              <a:t>                            Gosport Giant Sing - </a:t>
            </a:r>
            <a:r>
              <a:rPr lang="en-GB" sz="2400" dirty="0">
                <a:solidFill>
                  <a:srgbClr val="FFFF00"/>
                </a:solidFill>
                <a:latin typeface="Comic Sans MS" panose="030F0702030302020204" pitchFamily="66" charset="0"/>
              </a:rPr>
              <a:t>Free</a:t>
            </a:r>
          </a:p>
        </p:txBody>
      </p:sp>
      <p:pic>
        <p:nvPicPr>
          <p:cNvPr id="4" name="Picture 3">
            <a:extLst>
              <a:ext uri="{FF2B5EF4-FFF2-40B4-BE49-F238E27FC236}">
                <a16:creationId xmlns:a16="http://schemas.microsoft.com/office/drawing/2014/main" id="{67D214CE-DF9E-416C-9604-43E7C8F9AD9C}"/>
              </a:ext>
            </a:extLst>
          </p:cNvPr>
          <p:cNvPicPr>
            <a:picLocks noChangeAspect="1"/>
          </p:cNvPicPr>
          <p:nvPr/>
        </p:nvPicPr>
        <p:blipFill>
          <a:blip r:embed="rId2"/>
          <a:stretch>
            <a:fillRect/>
          </a:stretch>
        </p:blipFill>
        <p:spPr>
          <a:xfrm>
            <a:off x="7021388" y="158948"/>
            <a:ext cx="1943100" cy="1828800"/>
          </a:xfrm>
          <a:prstGeom prst="rect">
            <a:avLst/>
          </a:prstGeom>
          <a:ln>
            <a:solidFill>
              <a:schemeClr val="bg1"/>
            </a:solidFill>
          </a:ln>
        </p:spPr>
      </p:pic>
    </p:spTree>
    <p:extLst>
      <p:ext uri="{BB962C8B-B14F-4D97-AF65-F5344CB8AC3E}">
        <p14:creationId xmlns:p14="http://schemas.microsoft.com/office/powerpoint/2010/main" val="282551384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416" y="75982"/>
            <a:ext cx="9036496" cy="769441"/>
          </a:xfrm>
          <a:prstGeom prst="rect">
            <a:avLst/>
          </a:prstGeom>
          <a:noFill/>
        </p:spPr>
        <p:txBody>
          <a:bodyPr wrap="square" rtlCol="0">
            <a:spAutoFit/>
          </a:bodyPr>
          <a:lstStyle/>
          <a:p>
            <a:pPr algn="ctr"/>
            <a:r>
              <a:rPr lang="en-GB" sz="4400" dirty="0">
                <a:latin typeface="Comic Sans MS" panose="030F0702030302020204" pitchFamily="66" charset="0"/>
              </a:rPr>
              <a:t>Other Information</a:t>
            </a:r>
          </a:p>
        </p:txBody>
      </p:sp>
      <p:sp>
        <p:nvSpPr>
          <p:cNvPr id="3" name="Rectangle 2"/>
          <p:cNvSpPr/>
          <p:nvPr/>
        </p:nvSpPr>
        <p:spPr>
          <a:xfrm>
            <a:off x="179512" y="1124744"/>
            <a:ext cx="8864400" cy="3970318"/>
          </a:xfrm>
          <a:prstGeom prst="rect">
            <a:avLst/>
          </a:prstGeom>
        </p:spPr>
        <p:txBody>
          <a:bodyPr wrap="square">
            <a:spAutoFit/>
          </a:bodyPr>
          <a:lstStyle/>
          <a:p>
            <a:pPr marL="457200" indent="-457200">
              <a:buFont typeface="Wingdings" panose="05000000000000000000" pitchFamily="2" charset="2"/>
              <a:buChar char="v"/>
            </a:pPr>
            <a:r>
              <a:rPr lang="en-GB" sz="2800" dirty="0">
                <a:latin typeface="Comic Sans MS" panose="030F0702030302020204" pitchFamily="66" charset="0"/>
              </a:rPr>
              <a:t>Please discourage your children from bringing in things from home unless it has been specifically requested. </a:t>
            </a:r>
          </a:p>
          <a:p>
            <a:pPr marL="457200" indent="-457200">
              <a:buFont typeface="Wingdings" panose="05000000000000000000" pitchFamily="2" charset="2"/>
              <a:buChar char="v"/>
            </a:pPr>
            <a:endParaRPr lang="en-GB" sz="2800" dirty="0">
              <a:latin typeface="Comic Sans MS" panose="030F0702030302020204" pitchFamily="66" charset="0"/>
            </a:endParaRPr>
          </a:p>
          <a:p>
            <a:pPr marL="457200" indent="-457200">
              <a:buFont typeface="Wingdings" panose="05000000000000000000" pitchFamily="2" charset="2"/>
              <a:buChar char="v"/>
            </a:pPr>
            <a:r>
              <a:rPr lang="en-GB" sz="2800" dirty="0">
                <a:latin typeface="Comic Sans MS" panose="030F0702030302020204" pitchFamily="66" charset="0"/>
              </a:rPr>
              <a:t>As the weather gets wetter and colder, please make sure they have a named coat with a hood.</a:t>
            </a:r>
          </a:p>
          <a:p>
            <a:pPr marL="457200" indent="-457200">
              <a:buFont typeface="Wingdings" panose="05000000000000000000" pitchFamily="2" charset="2"/>
              <a:buChar char="v"/>
            </a:pPr>
            <a:endParaRPr lang="en-GB" sz="2800" dirty="0">
              <a:latin typeface="Comic Sans MS" panose="030F0702030302020204" pitchFamily="66" charset="0"/>
            </a:endParaRPr>
          </a:p>
          <a:p>
            <a:pPr marL="457200" indent="-457200">
              <a:buFont typeface="Wingdings" panose="05000000000000000000" pitchFamily="2" charset="2"/>
              <a:buChar char="v"/>
            </a:pPr>
            <a:r>
              <a:rPr lang="en-GB" sz="2800" dirty="0">
                <a:latin typeface="Comic Sans MS" panose="030F0702030302020204" pitchFamily="66" charset="0"/>
              </a:rPr>
              <a:t>Snacks should be a healthy breakfast bar or fruit – no nuts, chocolate etc</a:t>
            </a:r>
          </a:p>
        </p:txBody>
      </p:sp>
      <p:pic>
        <p:nvPicPr>
          <p:cNvPr id="4" name="Picture 3">
            <a:extLst>
              <a:ext uri="{FF2B5EF4-FFF2-40B4-BE49-F238E27FC236}">
                <a16:creationId xmlns:a16="http://schemas.microsoft.com/office/drawing/2014/main" id="{6F046B65-5CB6-452E-854D-802821B91688}"/>
              </a:ext>
            </a:extLst>
          </p:cNvPr>
          <p:cNvPicPr>
            <a:picLocks noChangeAspect="1"/>
          </p:cNvPicPr>
          <p:nvPr/>
        </p:nvPicPr>
        <p:blipFill rotWithShape="1">
          <a:blip r:embed="rId2"/>
          <a:srcRect l="14416" r="14264"/>
          <a:stretch/>
        </p:blipFill>
        <p:spPr>
          <a:xfrm>
            <a:off x="6372200" y="4824571"/>
            <a:ext cx="2592288" cy="1817370"/>
          </a:xfrm>
          <a:prstGeom prst="rect">
            <a:avLst/>
          </a:prstGeom>
        </p:spPr>
      </p:pic>
    </p:spTree>
    <p:extLst>
      <p:ext uri="{BB962C8B-B14F-4D97-AF65-F5344CB8AC3E}">
        <p14:creationId xmlns:p14="http://schemas.microsoft.com/office/powerpoint/2010/main" val="376301566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416" y="75982"/>
            <a:ext cx="9036496" cy="6063198"/>
          </a:xfrm>
          <a:prstGeom prst="rect">
            <a:avLst/>
          </a:prstGeom>
          <a:noFill/>
        </p:spPr>
        <p:txBody>
          <a:bodyPr wrap="square" rtlCol="0">
            <a:spAutoFit/>
          </a:bodyPr>
          <a:lstStyle/>
          <a:p>
            <a:pPr algn="ctr"/>
            <a:r>
              <a:rPr lang="en-GB" sz="4400" dirty="0">
                <a:latin typeface="Comic Sans MS" panose="030F0702030302020204" pitchFamily="66" charset="0"/>
              </a:rPr>
              <a:t>Any questions?</a:t>
            </a:r>
          </a:p>
          <a:p>
            <a:pPr algn="ctr"/>
            <a:endParaRPr lang="en-GB" sz="4400" dirty="0">
              <a:latin typeface="Berlin Sans FB Demi" panose="020E0802020502020306" pitchFamily="34" charset="0"/>
            </a:endParaRPr>
          </a:p>
          <a:p>
            <a:pPr algn="ctr"/>
            <a:endParaRPr lang="en-GB" sz="4400" dirty="0">
              <a:latin typeface="Berlin Sans FB Demi" panose="020E0802020502020306" pitchFamily="34" charset="0"/>
            </a:endParaRPr>
          </a:p>
          <a:p>
            <a:pPr algn="ctr"/>
            <a:endParaRPr lang="en-GB" sz="4400" dirty="0">
              <a:latin typeface="Berlin Sans FB Demi" panose="020E0802020502020306" pitchFamily="34" charset="0"/>
            </a:endParaRPr>
          </a:p>
          <a:p>
            <a:pPr algn="ctr"/>
            <a:endParaRPr lang="en-GB" sz="4400" dirty="0">
              <a:latin typeface="Berlin Sans FB Demi" panose="020E0802020502020306" pitchFamily="34" charset="0"/>
            </a:endParaRPr>
          </a:p>
          <a:p>
            <a:pPr marL="571500" indent="-571500" algn="ctr">
              <a:buFont typeface="Wingdings" panose="05000000000000000000" pitchFamily="2" charset="2"/>
              <a:buChar char="v"/>
            </a:pPr>
            <a:r>
              <a:rPr lang="en-GB" sz="2800" dirty="0">
                <a:latin typeface="Comic Sans MS" panose="030F0702030302020204" pitchFamily="66" charset="0"/>
              </a:rPr>
              <a:t>If you have any specific concerns about your child, please make an appointment to see the teacher or feel free to email us at </a:t>
            </a:r>
          </a:p>
          <a:p>
            <a:pPr marL="571500" indent="-571500" algn="ctr">
              <a:buFont typeface="Wingdings" panose="05000000000000000000" pitchFamily="2" charset="2"/>
              <a:buChar char="v"/>
            </a:pPr>
            <a:endParaRPr lang="en-GB" sz="2800" dirty="0">
              <a:latin typeface="Comic Sans MS" panose="030F0702030302020204" pitchFamily="66" charset="0"/>
            </a:endParaRPr>
          </a:p>
          <a:p>
            <a:pPr algn="ctr"/>
            <a:r>
              <a:rPr lang="en-GB" sz="2800" dirty="0">
                <a:latin typeface="Comic Sans MS" panose="030F0702030302020204" pitchFamily="66" charset="0"/>
              </a:rPr>
              <a:t>adminoffice@st-johns-gosport.hants.sch.uk </a:t>
            </a:r>
          </a:p>
          <a:p>
            <a:pPr algn="ctr"/>
            <a:endParaRPr lang="en-GB" sz="2800" dirty="0">
              <a:latin typeface="Century Gothic" panose="020B0502020202020204" pitchFamily="34" charset="0"/>
            </a:endParaRPr>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19871" y="1124744"/>
            <a:ext cx="2073831" cy="1944216"/>
          </a:xfrm>
          <a:prstGeom prst="rect">
            <a:avLst/>
          </a:prstGeom>
          <a:noFill/>
          <a:ln w="9525">
            <a:solidFill>
              <a:schemeClr val="bg1"/>
            </a:solidFill>
            <a:miter lim="800000"/>
            <a:headEnd/>
            <a:tailEnd/>
          </a:ln>
          <a:extLst>
            <a:ext uri="{909E8E84-426E-40DD-AFC4-6F175D3DCCD1}">
              <a14:hiddenFill xmlns:a14="http://schemas.microsoft.com/office/drawing/2010/main">
                <a:solidFill>
                  <a:schemeClr val="accent1"/>
                </a:solidFill>
              </a14:hiddenFill>
            </a:ext>
          </a:extLst>
        </p:spPr>
      </p:pic>
    </p:spTree>
    <p:extLst>
      <p:ext uri="{BB962C8B-B14F-4D97-AF65-F5344CB8AC3E}">
        <p14:creationId xmlns:p14="http://schemas.microsoft.com/office/powerpoint/2010/main" val="404823878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868</TotalTime>
  <Words>735</Words>
  <Application>Microsoft Office PowerPoint</Application>
  <PresentationFormat>On-screen Show (4:3)</PresentationFormat>
  <Paragraphs>99</Paragraphs>
  <Slides>14</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14</vt:i4>
      </vt:variant>
    </vt:vector>
  </HeadingPairs>
  <TitlesOfParts>
    <vt:vector size="22" baseType="lpstr">
      <vt:lpstr>Arial</vt:lpstr>
      <vt:lpstr>Berlin Sans FB</vt:lpstr>
      <vt:lpstr>Berlin Sans FB Demi</vt:lpstr>
      <vt:lpstr>Calibri</vt:lpstr>
      <vt:lpstr>Century Gothic</vt:lpstr>
      <vt:lpstr>Comic Sans MS</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At St John’s we teach British Values and equality through our Personal Development lessons. </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kate James</dc:creator>
  <cp:lastModifiedBy>Sarah Jones</cp:lastModifiedBy>
  <cp:revision>62</cp:revision>
  <cp:lastPrinted>2023-09-06T14:45:16Z</cp:lastPrinted>
  <dcterms:created xsi:type="dcterms:W3CDTF">2018-09-06T08:27:34Z</dcterms:created>
  <dcterms:modified xsi:type="dcterms:W3CDTF">2025-09-12T10:54:27Z</dcterms:modified>
</cp:coreProperties>
</file>