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1"/>
  </p:handoutMasterIdLst>
  <p:sldIdLst>
    <p:sldId id="256" r:id="rId2"/>
    <p:sldId id="257" r:id="rId3"/>
    <p:sldId id="269" r:id="rId4"/>
    <p:sldId id="268" r:id="rId5"/>
    <p:sldId id="272" r:id="rId6"/>
    <p:sldId id="259" r:id="rId7"/>
    <p:sldId id="271" r:id="rId8"/>
    <p:sldId id="270" r:id="rId9"/>
    <p:sldId id="260" r:id="rId1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522"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2F2F5B5-52E9-49D7-9384-43DEA4FF47DA}" type="datetimeFigureOut">
              <a:rPr lang="en-GB" smtClean="0"/>
              <a:t>09/09/2026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2E944A7-18FF-4BE6-B4BC-E6668FDFE496}" type="slidenum">
              <a:rPr lang="en-GB" smtClean="0"/>
              <a:t>‹#›</a:t>
            </a:fld>
            <a:endParaRPr lang="en-GB"/>
          </a:p>
        </p:txBody>
      </p:sp>
    </p:spTree>
    <p:extLst>
      <p:ext uri="{BB962C8B-B14F-4D97-AF65-F5344CB8AC3E}">
        <p14:creationId xmlns:p14="http://schemas.microsoft.com/office/powerpoint/2010/main" val="210662611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B5AE639-1611-46E7-A4FC-7601E5915B75}"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4010074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B5AE639-1611-46E7-A4FC-7601E5915B75}"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227910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5AE639-1611-46E7-A4FC-7601E5915B75}"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1246326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B5AE639-1611-46E7-A4FC-7601E5915B75}"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4151708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B5AE639-1611-46E7-A4FC-7601E5915B75}"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412189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B5AE639-1611-46E7-A4FC-7601E5915B75}"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3837818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5AE639-1611-46E7-A4FC-7601E5915B75}"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2215360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5AE639-1611-46E7-A4FC-7601E5915B75}"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2582188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5AE639-1611-46E7-A4FC-7601E5915B75}"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1395130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B5AE639-1611-46E7-A4FC-7601E5915B75}"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4029489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B5AE639-1611-46E7-A4FC-7601E5915B75}"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7FB2-91AA-4626-A1FE-682E6082CB24}" type="slidenum">
              <a:rPr lang="en-GB" smtClean="0"/>
              <a:t>‹#›</a:t>
            </a:fld>
            <a:endParaRPr lang="en-GB"/>
          </a:p>
        </p:txBody>
      </p:sp>
    </p:spTree>
    <p:extLst>
      <p:ext uri="{BB962C8B-B14F-4D97-AF65-F5344CB8AC3E}">
        <p14:creationId xmlns:p14="http://schemas.microsoft.com/office/powerpoint/2010/main" val="2991469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5AE639-1611-46E7-A4FC-7601E5915B75}" type="datetimeFigureOut">
              <a:rPr lang="en-GB" smtClean="0"/>
              <a:t>09/09/2026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D17FB2-91AA-4626-A1FE-682E6082CB24}" type="slidenum">
              <a:rPr lang="en-GB" smtClean="0"/>
              <a:t>‹#›</a:t>
            </a:fld>
            <a:endParaRPr lang="en-GB"/>
          </a:p>
        </p:txBody>
      </p:sp>
    </p:spTree>
    <p:extLst>
      <p:ext uri="{BB962C8B-B14F-4D97-AF65-F5344CB8AC3E}">
        <p14:creationId xmlns:p14="http://schemas.microsoft.com/office/powerpoint/2010/main" val="339535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st-johns-gosport.hants.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60648"/>
            <a:ext cx="7772400" cy="1470025"/>
          </a:xfrm>
        </p:spPr>
        <p:txBody>
          <a:bodyPr>
            <a:normAutofit fontScale="90000"/>
          </a:bodyPr>
          <a:lstStyle/>
          <a:p>
            <a:br>
              <a:rPr lang="en-GB" dirty="0"/>
            </a:br>
            <a:br>
              <a:rPr lang="en-GB" dirty="0"/>
            </a:br>
            <a:br>
              <a:rPr lang="en-GB" dirty="0"/>
            </a:br>
            <a:br>
              <a:rPr lang="en-GB" dirty="0"/>
            </a:br>
            <a:br>
              <a:rPr lang="en-GB" dirty="0"/>
            </a:br>
            <a:r>
              <a:rPr lang="en-GB" dirty="0"/>
              <a:t>Year 2</a:t>
            </a:r>
            <a:br>
              <a:rPr lang="en-GB" dirty="0"/>
            </a:br>
            <a:endParaRPr lang="en-GB" dirty="0"/>
          </a:p>
        </p:txBody>
      </p:sp>
      <p:sp>
        <p:nvSpPr>
          <p:cNvPr id="3" name="Subtitle 2"/>
          <p:cNvSpPr>
            <a:spLocks noGrp="1"/>
          </p:cNvSpPr>
          <p:nvPr>
            <p:ph type="subTitle" idx="1"/>
          </p:nvPr>
        </p:nvSpPr>
        <p:spPr>
          <a:xfrm>
            <a:off x="67036" y="404476"/>
            <a:ext cx="3188841" cy="3168352"/>
          </a:xfrm>
        </p:spPr>
        <p:txBody>
          <a:bodyPr>
            <a:normAutofit/>
          </a:bodyPr>
          <a:lstStyle/>
          <a:p>
            <a:r>
              <a:rPr lang="en-GB" sz="2800" dirty="0"/>
              <a:t>2PJ</a:t>
            </a:r>
          </a:p>
          <a:p>
            <a:r>
              <a:rPr lang="en-GB" sz="2800" dirty="0"/>
              <a:t>Mrs Jones</a:t>
            </a:r>
          </a:p>
          <a:p>
            <a:r>
              <a:rPr lang="en-GB" sz="2800" dirty="0"/>
              <a:t>Mrs Berry</a:t>
            </a:r>
          </a:p>
          <a:p>
            <a:r>
              <a:rPr lang="en-GB" sz="2800" dirty="0"/>
              <a:t>Miss Wakefield</a:t>
            </a:r>
          </a:p>
          <a:p>
            <a:endParaRPr lang="en-GB" sz="2800" dirty="0"/>
          </a:p>
        </p:txBody>
      </p:sp>
      <p:sp>
        <p:nvSpPr>
          <p:cNvPr id="4" name="Subtitle 2"/>
          <p:cNvSpPr txBox="1">
            <a:spLocks/>
          </p:cNvSpPr>
          <p:nvPr/>
        </p:nvSpPr>
        <p:spPr>
          <a:xfrm>
            <a:off x="5704149" y="332656"/>
            <a:ext cx="3188331" cy="288032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GB" sz="2800" dirty="0"/>
              <a:t>2MS</a:t>
            </a:r>
          </a:p>
          <a:p>
            <a:r>
              <a:rPr lang="en-GB" sz="2800" dirty="0"/>
              <a:t>Mrs Stock</a:t>
            </a:r>
          </a:p>
          <a:p>
            <a:r>
              <a:rPr lang="en-GB" sz="2800" dirty="0"/>
              <a:t>Mrs </a:t>
            </a:r>
            <a:r>
              <a:rPr lang="en-GB" sz="2800" dirty="0" err="1"/>
              <a:t>Voyzey</a:t>
            </a:r>
            <a:endParaRPr lang="en-GB" sz="2800" dirty="0"/>
          </a:p>
          <a:p>
            <a:r>
              <a:rPr lang="en-GB" sz="2800" dirty="0"/>
              <a:t>Mrs Roberts </a:t>
            </a:r>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64"/>
          <a:stretch/>
        </p:blipFill>
        <p:spPr bwMode="auto">
          <a:xfrm>
            <a:off x="1830807" y="3932679"/>
            <a:ext cx="5770417" cy="2592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2E11EBE9-32D1-4116-A68D-B1CD688287D3}"/>
              </a:ext>
            </a:extLst>
          </p:cNvPr>
          <p:cNvSpPr txBox="1"/>
          <p:nvPr/>
        </p:nvSpPr>
        <p:spPr>
          <a:xfrm>
            <a:off x="1848344" y="35042"/>
            <a:ext cx="5064378" cy="523220"/>
          </a:xfrm>
          <a:prstGeom prst="rect">
            <a:avLst/>
          </a:prstGeom>
          <a:noFill/>
        </p:spPr>
        <p:txBody>
          <a:bodyPr wrap="square" rtlCol="0">
            <a:spAutoFit/>
          </a:bodyPr>
          <a:lstStyle/>
          <a:p>
            <a:pPr algn="ctr"/>
            <a:r>
              <a:rPr lang="en-GB" sz="2800" dirty="0"/>
              <a:t>Wednesday 9</a:t>
            </a:r>
            <a:r>
              <a:rPr lang="en-GB" sz="2800" baseline="30000" dirty="0"/>
              <a:t>th</a:t>
            </a:r>
            <a:r>
              <a:rPr lang="en-GB" sz="2800" dirty="0"/>
              <a:t>  September, 2026</a:t>
            </a:r>
          </a:p>
        </p:txBody>
      </p:sp>
      <p:sp>
        <p:nvSpPr>
          <p:cNvPr id="7" name="Subtitle 2">
            <a:extLst>
              <a:ext uri="{FF2B5EF4-FFF2-40B4-BE49-F238E27FC236}">
                <a16:creationId xmlns:a16="http://schemas.microsoft.com/office/drawing/2014/main" id="{5D2B0A23-D49E-4EC5-98A5-9C702A849B69}"/>
              </a:ext>
            </a:extLst>
          </p:cNvPr>
          <p:cNvSpPr txBox="1">
            <a:spLocks/>
          </p:cNvSpPr>
          <p:nvPr/>
        </p:nvSpPr>
        <p:spPr>
          <a:xfrm>
            <a:off x="503548" y="2654260"/>
            <a:ext cx="2952328" cy="316835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endParaRPr lang="en-GB" sz="2800" dirty="0"/>
          </a:p>
        </p:txBody>
      </p:sp>
      <p:sp>
        <p:nvSpPr>
          <p:cNvPr id="9" name="TextBox 8">
            <a:extLst>
              <a:ext uri="{FF2B5EF4-FFF2-40B4-BE49-F238E27FC236}">
                <a16:creationId xmlns:a16="http://schemas.microsoft.com/office/drawing/2014/main" id="{4182F468-5F4E-4BDE-B056-B732EE3B7079}"/>
              </a:ext>
            </a:extLst>
          </p:cNvPr>
          <p:cNvSpPr txBox="1"/>
          <p:nvPr/>
        </p:nvSpPr>
        <p:spPr>
          <a:xfrm>
            <a:off x="2651453" y="2833584"/>
            <a:ext cx="4629150" cy="954107"/>
          </a:xfrm>
          <a:prstGeom prst="rect">
            <a:avLst/>
          </a:prstGeom>
          <a:noFill/>
        </p:spPr>
        <p:txBody>
          <a:bodyPr wrap="square">
            <a:spAutoFit/>
          </a:bodyPr>
          <a:lstStyle/>
          <a:p>
            <a:r>
              <a:rPr lang="en-GB" sz="2800" dirty="0"/>
              <a:t>PPA: Mrs Hudson</a:t>
            </a:r>
          </a:p>
          <a:p>
            <a:r>
              <a:rPr lang="en-GB" sz="2800" dirty="0"/>
              <a:t>         Mrs Collison </a:t>
            </a:r>
          </a:p>
        </p:txBody>
      </p:sp>
    </p:spTree>
    <p:extLst>
      <p:ext uri="{BB962C8B-B14F-4D97-AF65-F5344CB8AC3E}">
        <p14:creationId xmlns:p14="http://schemas.microsoft.com/office/powerpoint/2010/main" val="3971173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a:t>
            </a:r>
          </a:p>
        </p:txBody>
      </p:sp>
      <p:sp>
        <p:nvSpPr>
          <p:cNvPr id="3" name="Content Placeholder 2"/>
          <p:cNvSpPr>
            <a:spLocks noGrp="1"/>
          </p:cNvSpPr>
          <p:nvPr>
            <p:ph idx="1"/>
          </p:nvPr>
        </p:nvSpPr>
        <p:spPr>
          <a:xfrm>
            <a:off x="457200" y="1412776"/>
            <a:ext cx="7715200" cy="5112568"/>
          </a:xfrm>
        </p:spPr>
        <p:txBody>
          <a:bodyPr>
            <a:normAutofit fontScale="40000" lnSpcReduction="20000"/>
          </a:bodyPr>
          <a:lstStyle/>
          <a:p>
            <a:pPr marL="0" indent="0">
              <a:buNone/>
            </a:pPr>
            <a:r>
              <a:rPr lang="en-GB" sz="5000" dirty="0"/>
              <a:t>English – reading, writing, phonics, </a:t>
            </a:r>
            <a:r>
              <a:rPr lang="en-GB" sz="5000" dirty="0" err="1"/>
              <a:t>SPaG</a:t>
            </a:r>
            <a:r>
              <a:rPr lang="en-GB" sz="5000" dirty="0"/>
              <a:t> (</a:t>
            </a:r>
            <a:r>
              <a:rPr lang="en-GB" sz="5000" dirty="0" err="1"/>
              <a:t>Grammarsaurus</a:t>
            </a:r>
            <a:r>
              <a:rPr lang="en-GB" sz="5000" dirty="0"/>
              <a:t>) Handwriting </a:t>
            </a:r>
          </a:p>
          <a:p>
            <a:pPr marL="0" indent="0">
              <a:buNone/>
            </a:pPr>
            <a:r>
              <a:rPr lang="en-GB" sz="5000" dirty="0"/>
              <a:t>Maths – maths, Mastery at Number, times tables challenges </a:t>
            </a:r>
          </a:p>
          <a:p>
            <a:pPr marL="0" indent="0">
              <a:buNone/>
            </a:pPr>
            <a:endParaRPr lang="en-GB" sz="5000" dirty="0"/>
          </a:p>
          <a:p>
            <a:pPr marL="0" indent="0">
              <a:buNone/>
            </a:pPr>
            <a:r>
              <a:rPr lang="en-GB" sz="5000" dirty="0"/>
              <a:t>Science </a:t>
            </a:r>
          </a:p>
          <a:p>
            <a:pPr marL="0" indent="0">
              <a:buNone/>
            </a:pPr>
            <a:r>
              <a:rPr lang="en-GB" sz="5000" dirty="0"/>
              <a:t>Geography</a:t>
            </a:r>
          </a:p>
          <a:p>
            <a:pPr marL="0" indent="0">
              <a:buNone/>
            </a:pPr>
            <a:r>
              <a:rPr lang="en-GB" sz="5000" dirty="0"/>
              <a:t>History</a:t>
            </a:r>
          </a:p>
          <a:p>
            <a:pPr marL="0" indent="0">
              <a:buNone/>
            </a:pPr>
            <a:r>
              <a:rPr lang="en-GB" sz="5000" dirty="0"/>
              <a:t>Computing </a:t>
            </a:r>
          </a:p>
          <a:p>
            <a:pPr marL="0" indent="0">
              <a:buNone/>
            </a:pPr>
            <a:r>
              <a:rPr lang="en-GB" sz="5000" dirty="0"/>
              <a:t>PE- Monday (outdoors) and Thursday (indoors)</a:t>
            </a:r>
          </a:p>
          <a:p>
            <a:pPr marL="0" indent="0">
              <a:buNone/>
            </a:pPr>
            <a:r>
              <a:rPr lang="en-GB" sz="5000" dirty="0"/>
              <a:t>Art </a:t>
            </a:r>
          </a:p>
          <a:p>
            <a:pPr marL="0" indent="0">
              <a:buNone/>
            </a:pPr>
            <a:r>
              <a:rPr lang="en-GB" sz="5000" dirty="0"/>
              <a:t>Music- HMS (Thursday morning)</a:t>
            </a:r>
          </a:p>
          <a:p>
            <a:pPr marL="0" indent="0">
              <a:buNone/>
            </a:pPr>
            <a:r>
              <a:rPr lang="en-GB" sz="5000" dirty="0"/>
              <a:t>DT</a:t>
            </a:r>
          </a:p>
          <a:p>
            <a:pPr marL="0" indent="0">
              <a:buNone/>
            </a:pPr>
            <a:r>
              <a:rPr lang="en-GB" sz="5000" dirty="0"/>
              <a:t>RE</a:t>
            </a:r>
          </a:p>
          <a:p>
            <a:pPr marL="0" indent="0">
              <a:buNone/>
            </a:pPr>
            <a:r>
              <a:rPr lang="en-GB" sz="5000" dirty="0"/>
              <a:t>PDL – including No Outsiders </a:t>
            </a:r>
          </a:p>
          <a:p>
            <a:pPr marL="0" indent="0">
              <a:buNone/>
            </a:pPr>
            <a:r>
              <a:rPr lang="en-GB" sz="5000" dirty="0"/>
              <a:t>ILT  - Independent Learning Time </a:t>
            </a:r>
          </a:p>
          <a:p>
            <a:pPr marL="0" indent="0">
              <a:buNone/>
            </a:pPr>
            <a:endParaRPr lang="en-GB" dirty="0"/>
          </a:p>
          <a:p>
            <a:pPr marL="0" indent="0">
              <a:buNone/>
            </a:pPr>
            <a:r>
              <a:rPr lang="en-GB" dirty="0"/>
              <a:t> </a:t>
            </a:r>
          </a:p>
        </p:txBody>
      </p:sp>
      <p:pic>
        <p:nvPicPr>
          <p:cNvPr id="5" name="Picture 4">
            <a:extLst>
              <a:ext uri="{FF2B5EF4-FFF2-40B4-BE49-F238E27FC236}">
                <a16:creationId xmlns:a16="http://schemas.microsoft.com/office/drawing/2014/main" id="{E515C145-A4C0-4124-874C-27AA9FCC43EE}"/>
              </a:ext>
            </a:extLst>
          </p:cNvPr>
          <p:cNvPicPr>
            <a:picLocks noChangeAspect="1"/>
          </p:cNvPicPr>
          <p:nvPr/>
        </p:nvPicPr>
        <p:blipFill>
          <a:blip r:embed="rId2"/>
          <a:stretch>
            <a:fillRect/>
          </a:stretch>
        </p:blipFill>
        <p:spPr>
          <a:xfrm>
            <a:off x="5796136" y="3363673"/>
            <a:ext cx="2520280" cy="2023861"/>
          </a:xfrm>
          <a:prstGeom prst="rect">
            <a:avLst/>
          </a:prstGeom>
        </p:spPr>
      </p:pic>
    </p:spTree>
    <p:extLst>
      <p:ext uri="{BB962C8B-B14F-4D97-AF65-F5344CB8AC3E}">
        <p14:creationId xmlns:p14="http://schemas.microsoft.com/office/powerpoint/2010/main" val="3510915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D5007-74FA-4125-8616-C0E3D9B00E1D}"/>
              </a:ext>
            </a:extLst>
          </p:cNvPr>
          <p:cNvSpPr>
            <a:spLocks noGrp="1"/>
          </p:cNvSpPr>
          <p:nvPr>
            <p:ph type="title"/>
          </p:nvPr>
        </p:nvSpPr>
        <p:spPr/>
        <p:txBody>
          <a:bodyPr/>
          <a:lstStyle/>
          <a:p>
            <a:r>
              <a:rPr lang="en-GB" dirty="0"/>
              <a:t>A ‘normal’ week in Year 2…</a:t>
            </a:r>
          </a:p>
        </p:txBody>
      </p:sp>
      <p:pic>
        <p:nvPicPr>
          <p:cNvPr id="4" name="Picture 3">
            <a:extLst>
              <a:ext uri="{FF2B5EF4-FFF2-40B4-BE49-F238E27FC236}">
                <a16:creationId xmlns:a16="http://schemas.microsoft.com/office/drawing/2014/main" id="{D849D667-E47B-4D82-A473-8C7A052DDE0D}"/>
              </a:ext>
            </a:extLst>
          </p:cNvPr>
          <p:cNvPicPr>
            <a:picLocks noChangeAspect="1"/>
          </p:cNvPicPr>
          <p:nvPr/>
        </p:nvPicPr>
        <p:blipFill>
          <a:blip r:embed="rId2"/>
          <a:stretch>
            <a:fillRect/>
          </a:stretch>
        </p:blipFill>
        <p:spPr>
          <a:xfrm>
            <a:off x="557808" y="1340768"/>
            <a:ext cx="8028384" cy="4659172"/>
          </a:xfrm>
          <a:prstGeom prst="rect">
            <a:avLst/>
          </a:prstGeom>
        </p:spPr>
      </p:pic>
    </p:spTree>
    <p:extLst>
      <p:ext uri="{BB962C8B-B14F-4D97-AF65-F5344CB8AC3E}">
        <p14:creationId xmlns:p14="http://schemas.microsoft.com/office/powerpoint/2010/main" val="1452709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 check</a:t>
            </a:r>
          </a:p>
        </p:txBody>
      </p:sp>
      <p:sp>
        <p:nvSpPr>
          <p:cNvPr id="3" name="Content Placeholder 2"/>
          <p:cNvSpPr>
            <a:spLocks noGrp="1"/>
          </p:cNvSpPr>
          <p:nvPr>
            <p:ph idx="1"/>
          </p:nvPr>
        </p:nvSpPr>
        <p:spPr/>
        <p:txBody>
          <a:bodyPr/>
          <a:lstStyle/>
          <a:p>
            <a:pPr marL="0" indent="0">
              <a:buNone/>
            </a:pPr>
            <a:r>
              <a:rPr lang="en-GB" dirty="0"/>
              <a:t>If your child did not pass their phonic check in Year 1 they will re take the check in June. </a:t>
            </a:r>
          </a:p>
        </p:txBody>
      </p:sp>
      <p:pic>
        <p:nvPicPr>
          <p:cNvPr id="4" name="Picture 3"/>
          <p:cNvPicPr>
            <a:picLocks noChangeAspect="1"/>
          </p:cNvPicPr>
          <p:nvPr/>
        </p:nvPicPr>
        <p:blipFill>
          <a:blip r:embed="rId2"/>
          <a:stretch>
            <a:fillRect/>
          </a:stretch>
        </p:blipFill>
        <p:spPr>
          <a:xfrm>
            <a:off x="1043608" y="2888001"/>
            <a:ext cx="2486025" cy="3505200"/>
          </a:xfrm>
          <a:prstGeom prst="rect">
            <a:avLst/>
          </a:prstGeom>
        </p:spPr>
      </p:pic>
      <p:pic>
        <p:nvPicPr>
          <p:cNvPr id="5" name="Picture 4"/>
          <p:cNvPicPr>
            <a:picLocks noChangeAspect="1"/>
          </p:cNvPicPr>
          <p:nvPr/>
        </p:nvPicPr>
        <p:blipFill>
          <a:blip r:embed="rId3"/>
          <a:stretch>
            <a:fillRect/>
          </a:stretch>
        </p:blipFill>
        <p:spPr>
          <a:xfrm>
            <a:off x="4856989" y="2936594"/>
            <a:ext cx="2445255" cy="3456607"/>
          </a:xfrm>
          <a:prstGeom prst="rect">
            <a:avLst/>
          </a:prstGeom>
        </p:spPr>
      </p:pic>
    </p:spTree>
    <p:extLst>
      <p:ext uri="{BB962C8B-B14F-4D97-AF65-F5344CB8AC3E}">
        <p14:creationId xmlns:p14="http://schemas.microsoft.com/office/powerpoint/2010/main" val="3176420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6F42A-171D-4092-A799-40054A2C495C}"/>
              </a:ext>
            </a:extLst>
          </p:cNvPr>
          <p:cNvSpPr>
            <a:spLocks noGrp="1"/>
          </p:cNvSpPr>
          <p:nvPr>
            <p:ph type="title"/>
          </p:nvPr>
        </p:nvSpPr>
        <p:spPr/>
        <p:txBody>
          <a:bodyPr/>
          <a:lstStyle/>
          <a:p>
            <a:r>
              <a:rPr lang="en-GB" dirty="0" err="1"/>
              <a:t>Grammarsaurus</a:t>
            </a:r>
            <a:endParaRPr lang="en-GB" dirty="0"/>
          </a:p>
        </p:txBody>
      </p:sp>
      <p:pic>
        <p:nvPicPr>
          <p:cNvPr id="5" name="Content Placeholder 4">
            <a:extLst>
              <a:ext uri="{FF2B5EF4-FFF2-40B4-BE49-F238E27FC236}">
                <a16:creationId xmlns:a16="http://schemas.microsoft.com/office/drawing/2014/main" id="{6A1CD50A-A87E-4703-BC52-5AE4C9C83E6C}"/>
              </a:ext>
            </a:extLst>
          </p:cNvPr>
          <p:cNvPicPr>
            <a:picLocks noGrp="1" noChangeAspect="1"/>
          </p:cNvPicPr>
          <p:nvPr>
            <p:ph idx="1"/>
          </p:nvPr>
        </p:nvPicPr>
        <p:blipFill>
          <a:blip r:embed="rId2"/>
          <a:stretch>
            <a:fillRect/>
          </a:stretch>
        </p:blipFill>
        <p:spPr>
          <a:xfrm>
            <a:off x="1505593" y="1600200"/>
            <a:ext cx="2562351" cy="1890993"/>
          </a:xfrm>
        </p:spPr>
      </p:pic>
      <p:pic>
        <p:nvPicPr>
          <p:cNvPr id="7" name="Picture 6">
            <a:extLst>
              <a:ext uri="{FF2B5EF4-FFF2-40B4-BE49-F238E27FC236}">
                <a16:creationId xmlns:a16="http://schemas.microsoft.com/office/drawing/2014/main" id="{90F7433A-0CC9-4B41-AE06-39CEA687A0FE}"/>
              </a:ext>
            </a:extLst>
          </p:cNvPr>
          <p:cNvPicPr>
            <a:picLocks noChangeAspect="1"/>
          </p:cNvPicPr>
          <p:nvPr/>
        </p:nvPicPr>
        <p:blipFill>
          <a:blip r:embed="rId3"/>
          <a:stretch>
            <a:fillRect/>
          </a:stretch>
        </p:blipFill>
        <p:spPr>
          <a:xfrm>
            <a:off x="1507734" y="3429021"/>
            <a:ext cx="2555501" cy="2448251"/>
          </a:xfrm>
          <a:prstGeom prst="rect">
            <a:avLst/>
          </a:prstGeom>
        </p:spPr>
      </p:pic>
      <p:sp>
        <p:nvSpPr>
          <p:cNvPr id="8" name="TextBox 7">
            <a:extLst>
              <a:ext uri="{FF2B5EF4-FFF2-40B4-BE49-F238E27FC236}">
                <a16:creationId xmlns:a16="http://schemas.microsoft.com/office/drawing/2014/main" id="{C6F82C3F-A1F2-44C6-9643-E7DFE01C07F1}"/>
              </a:ext>
            </a:extLst>
          </p:cNvPr>
          <p:cNvSpPr txBox="1"/>
          <p:nvPr/>
        </p:nvSpPr>
        <p:spPr>
          <a:xfrm>
            <a:off x="4716016" y="1700808"/>
            <a:ext cx="3816424" cy="1200329"/>
          </a:xfrm>
          <a:prstGeom prst="rect">
            <a:avLst/>
          </a:prstGeom>
          <a:noFill/>
        </p:spPr>
        <p:txBody>
          <a:bodyPr wrap="square" rtlCol="0">
            <a:spAutoFit/>
          </a:bodyPr>
          <a:lstStyle/>
          <a:p>
            <a:r>
              <a:rPr lang="en-GB" dirty="0">
                <a:latin typeface="Comic Sans MS" panose="030F0702030302020204" pitchFamily="66" charset="0"/>
              </a:rPr>
              <a:t>A ‘how to guide’ will be provided and your child’s log in will be attached for your child to practise at home. </a:t>
            </a:r>
          </a:p>
        </p:txBody>
      </p:sp>
    </p:spTree>
    <p:extLst>
      <p:ext uri="{BB962C8B-B14F-4D97-AF65-F5344CB8AC3E}">
        <p14:creationId xmlns:p14="http://schemas.microsoft.com/office/powerpoint/2010/main" val="3740750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a:t>Reading</a:t>
            </a:r>
          </a:p>
        </p:txBody>
      </p:sp>
      <p:sp>
        <p:nvSpPr>
          <p:cNvPr id="3" name="Content Placeholder 2"/>
          <p:cNvSpPr>
            <a:spLocks noGrp="1"/>
          </p:cNvSpPr>
          <p:nvPr>
            <p:ph idx="1"/>
          </p:nvPr>
        </p:nvSpPr>
        <p:spPr>
          <a:xfrm>
            <a:off x="453802" y="1052736"/>
            <a:ext cx="8229600" cy="5079008"/>
          </a:xfrm>
        </p:spPr>
        <p:txBody>
          <a:bodyPr>
            <a:normAutofit fontScale="40000" lnSpcReduction="20000"/>
          </a:bodyPr>
          <a:lstStyle/>
          <a:p>
            <a:r>
              <a:rPr lang="en-GB" sz="4000" dirty="0"/>
              <a:t>We really want to promote Reading for Pleasure and hope the children develop a love of reading. </a:t>
            </a:r>
          </a:p>
          <a:p>
            <a:r>
              <a:rPr lang="en-GB" sz="4000" dirty="0"/>
              <a:t>Home reading should happen 5 times over the week. Repeated reads are encouraged. Children will also bring home their library books. Please record when your child reads in their diary. For each 25 reads, your child will receive a certificate and their photo will be displayed on our reading celebration wall. Once they reach 100, 200 or 300 reads, they will also receive a prize. If your child reads more than once a day, this will only count as one read for our reading challenge. </a:t>
            </a:r>
          </a:p>
          <a:p>
            <a:endParaRPr lang="en-GB" sz="4000" dirty="0"/>
          </a:p>
          <a:p>
            <a:r>
              <a:rPr lang="en-GB" sz="4000" dirty="0"/>
              <a:t>Little </a:t>
            </a:r>
            <a:r>
              <a:rPr lang="en-GB" sz="4000" dirty="0" err="1"/>
              <a:t>Wandle</a:t>
            </a:r>
            <a:r>
              <a:rPr lang="en-GB" sz="4000" dirty="0"/>
              <a:t> books will be sent home on a </a:t>
            </a:r>
            <a:r>
              <a:rPr lang="en-GB" sz="4000" b="1" u="sng" dirty="0"/>
              <a:t>Thursday</a:t>
            </a:r>
            <a:r>
              <a:rPr lang="en-GB" sz="4000" dirty="0"/>
              <a:t> and returned to school </a:t>
            </a:r>
            <a:r>
              <a:rPr lang="en-GB" sz="4000" b="1" u="sng" dirty="0"/>
              <a:t>Monday</a:t>
            </a:r>
          </a:p>
          <a:p>
            <a:r>
              <a:rPr lang="en-GB" sz="4000" dirty="0"/>
              <a:t>Children should be able to read these books easily at home as they develop their fluency. They will also bring home a ‘Love to Read’ book to enjoy with you. These can can be changed throughout the week</a:t>
            </a:r>
          </a:p>
          <a:p>
            <a:endParaRPr lang="en-GB" sz="4000" dirty="0"/>
          </a:p>
          <a:p>
            <a:r>
              <a:rPr lang="en-GB" sz="4000" dirty="0"/>
              <a:t>Children that have been assessed as secure in phonics will move to colour banded books. Small group reading and phonics interventions will take place for children who are still securing their phonics,</a:t>
            </a:r>
          </a:p>
          <a:p>
            <a:endParaRPr lang="en-GB" sz="4000" dirty="0"/>
          </a:p>
          <a:p>
            <a:pPr marL="0" indent="0" algn="ctr">
              <a:buNone/>
            </a:pPr>
            <a:r>
              <a:rPr lang="en-GB" sz="4000" b="1" u="sng" dirty="0"/>
              <a:t>In school</a:t>
            </a:r>
          </a:p>
          <a:p>
            <a:r>
              <a:rPr lang="en-GB" sz="4000" dirty="0"/>
              <a:t>Children who are not secure in phonics and reading will take part in small group intervention as part of the Little </a:t>
            </a:r>
            <a:r>
              <a:rPr lang="en-GB" sz="4000" dirty="0" err="1"/>
              <a:t>Wandle</a:t>
            </a:r>
            <a:r>
              <a:rPr lang="en-GB" sz="4000" dirty="0"/>
              <a:t> Programme. </a:t>
            </a:r>
          </a:p>
          <a:p>
            <a:r>
              <a:rPr lang="en-GB" sz="4000" dirty="0"/>
              <a:t>Children who are secure will take part in Guided Reading Groups. </a:t>
            </a:r>
          </a:p>
          <a:p>
            <a:endParaRPr lang="en-GB" dirty="0"/>
          </a:p>
        </p:txBody>
      </p:sp>
    </p:spTree>
    <p:extLst>
      <p:ext uri="{BB962C8B-B14F-4D97-AF65-F5344CB8AC3E}">
        <p14:creationId xmlns:p14="http://schemas.microsoft.com/office/powerpoint/2010/main" val="3329721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31CFA-1DA9-4692-AEFC-EB3C35FD9AF2}"/>
              </a:ext>
            </a:extLst>
          </p:cNvPr>
          <p:cNvSpPr>
            <a:spLocks noGrp="1"/>
          </p:cNvSpPr>
          <p:nvPr>
            <p:ph type="title"/>
          </p:nvPr>
        </p:nvSpPr>
        <p:spPr>
          <a:xfrm>
            <a:off x="375032" y="1196752"/>
            <a:ext cx="8229600" cy="1143000"/>
          </a:xfrm>
        </p:spPr>
        <p:txBody>
          <a:bodyPr>
            <a:normAutofit fontScale="90000"/>
          </a:bodyPr>
          <a:lstStyle/>
          <a:p>
            <a:r>
              <a:rPr lang="en-GB" dirty="0"/>
              <a:t>Through our Personal Development Learning (PDL) the children will learning about how to keep healthy, how to keep safe, relationships with others, British Values and equality.  </a:t>
            </a:r>
          </a:p>
        </p:txBody>
      </p:sp>
      <p:pic>
        <p:nvPicPr>
          <p:cNvPr id="6" name="Picture 5">
            <a:extLst>
              <a:ext uri="{FF2B5EF4-FFF2-40B4-BE49-F238E27FC236}">
                <a16:creationId xmlns:a16="http://schemas.microsoft.com/office/drawing/2014/main" id="{A41D3C0F-32C3-4FC7-A8A0-EF780D987559}"/>
              </a:ext>
            </a:extLst>
          </p:cNvPr>
          <p:cNvPicPr>
            <a:picLocks noChangeAspect="1"/>
          </p:cNvPicPr>
          <p:nvPr/>
        </p:nvPicPr>
        <p:blipFill>
          <a:blip r:embed="rId2"/>
          <a:stretch>
            <a:fillRect/>
          </a:stretch>
        </p:blipFill>
        <p:spPr>
          <a:xfrm>
            <a:off x="5436096" y="3370899"/>
            <a:ext cx="3168536" cy="2632064"/>
          </a:xfrm>
          <a:prstGeom prst="rect">
            <a:avLst/>
          </a:prstGeom>
        </p:spPr>
      </p:pic>
      <p:pic>
        <p:nvPicPr>
          <p:cNvPr id="7" name="Picture 6">
            <a:extLst>
              <a:ext uri="{FF2B5EF4-FFF2-40B4-BE49-F238E27FC236}">
                <a16:creationId xmlns:a16="http://schemas.microsoft.com/office/drawing/2014/main" id="{FE82C777-F293-4A6A-99C1-01B89CDCC166}"/>
              </a:ext>
            </a:extLst>
          </p:cNvPr>
          <p:cNvPicPr>
            <a:picLocks noChangeAspect="1"/>
          </p:cNvPicPr>
          <p:nvPr/>
        </p:nvPicPr>
        <p:blipFill>
          <a:blip r:embed="rId3"/>
          <a:stretch>
            <a:fillRect/>
          </a:stretch>
        </p:blipFill>
        <p:spPr>
          <a:xfrm>
            <a:off x="755576" y="3639807"/>
            <a:ext cx="1747842" cy="2373425"/>
          </a:xfrm>
          <a:prstGeom prst="rect">
            <a:avLst/>
          </a:prstGeom>
        </p:spPr>
      </p:pic>
    </p:spTree>
    <p:extLst>
      <p:ext uri="{BB962C8B-B14F-4D97-AF65-F5344CB8AC3E}">
        <p14:creationId xmlns:p14="http://schemas.microsoft.com/office/powerpoint/2010/main" val="1030824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831C8-B5E3-4FB4-86A3-D0F8CB9BD0D0}"/>
              </a:ext>
            </a:extLst>
          </p:cNvPr>
          <p:cNvSpPr>
            <a:spLocks noGrp="1"/>
          </p:cNvSpPr>
          <p:nvPr>
            <p:ph type="title"/>
          </p:nvPr>
        </p:nvSpPr>
        <p:spPr/>
        <p:txBody>
          <a:bodyPr/>
          <a:lstStyle/>
          <a:p>
            <a:r>
              <a:rPr lang="en-GB" dirty="0"/>
              <a:t>Year 2 Trips </a:t>
            </a:r>
          </a:p>
        </p:txBody>
      </p:sp>
      <p:sp>
        <p:nvSpPr>
          <p:cNvPr id="3" name="Content Placeholder 2">
            <a:extLst>
              <a:ext uri="{FF2B5EF4-FFF2-40B4-BE49-F238E27FC236}">
                <a16:creationId xmlns:a16="http://schemas.microsoft.com/office/drawing/2014/main" id="{8CCA9BD4-644D-45D9-AB71-1ED9E38B36BC}"/>
              </a:ext>
            </a:extLst>
          </p:cNvPr>
          <p:cNvSpPr>
            <a:spLocks noGrp="1"/>
          </p:cNvSpPr>
          <p:nvPr>
            <p:ph idx="1"/>
          </p:nvPr>
        </p:nvSpPr>
        <p:spPr>
          <a:xfrm>
            <a:off x="457200" y="1628800"/>
            <a:ext cx="8229600" cy="4525963"/>
          </a:xfrm>
        </p:spPr>
        <p:txBody>
          <a:bodyPr>
            <a:normAutofit/>
          </a:bodyPr>
          <a:lstStyle/>
          <a:p>
            <a:pPr marL="0" indent="0">
              <a:buNone/>
            </a:pPr>
            <a:r>
              <a:rPr lang="en-GB" dirty="0"/>
              <a:t>Summer 1  - Trip to Weald and Downland Living Museum</a:t>
            </a:r>
          </a:p>
          <a:p>
            <a:pPr marL="0" indent="0">
              <a:buNone/>
            </a:pPr>
            <a:r>
              <a:rPr lang="en-GB" dirty="0"/>
              <a:t>(Links to History – Great Fire of London)</a:t>
            </a:r>
          </a:p>
          <a:p>
            <a:pPr marL="0" indent="0">
              <a:buNone/>
            </a:pPr>
            <a:endParaRPr lang="en-GB" dirty="0"/>
          </a:p>
          <a:p>
            <a:pPr marL="0" indent="0">
              <a:buNone/>
            </a:pPr>
            <a:r>
              <a:rPr lang="en-GB" dirty="0"/>
              <a:t>Summer 2 – Stokes Bay</a:t>
            </a:r>
          </a:p>
          <a:p>
            <a:pPr marL="0" indent="0">
              <a:buNone/>
            </a:pPr>
            <a:r>
              <a:rPr lang="en-GB" dirty="0"/>
              <a:t>(Local environment study) </a:t>
            </a:r>
          </a:p>
        </p:txBody>
      </p:sp>
    </p:spTree>
    <p:extLst>
      <p:ext uri="{BB962C8B-B14F-4D97-AF65-F5344CB8AC3E}">
        <p14:creationId xmlns:p14="http://schemas.microsoft.com/office/powerpoint/2010/main" val="10029848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information </a:t>
            </a:r>
          </a:p>
        </p:txBody>
      </p:sp>
      <p:sp>
        <p:nvSpPr>
          <p:cNvPr id="3" name="Content Placeholder 2"/>
          <p:cNvSpPr>
            <a:spLocks noGrp="1"/>
          </p:cNvSpPr>
          <p:nvPr>
            <p:ph idx="1"/>
          </p:nvPr>
        </p:nvSpPr>
        <p:spPr>
          <a:xfrm>
            <a:off x="457200" y="1268760"/>
            <a:ext cx="8229600" cy="5314602"/>
          </a:xfrm>
        </p:spPr>
        <p:txBody>
          <a:bodyPr>
            <a:normAutofit fontScale="85000" lnSpcReduction="20000"/>
          </a:bodyPr>
          <a:lstStyle/>
          <a:p>
            <a:r>
              <a:rPr lang="en-GB" b="1" dirty="0"/>
              <a:t>Water bottles- </a:t>
            </a:r>
            <a:r>
              <a:rPr lang="en-GB" dirty="0"/>
              <a:t>bring their own each morning.</a:t>
            </a:r>
          </a:p>
          <a:p>
            <a:r>
              <a:rPr lang="en-GB" b="1" dirty="0"/>
              <a:t>Home learning- </a:t>
            </a:r>
            <a:r>
              <a:rPr lang="en-GB" dirty="0"/>
              <a:t>TT rockstars, </a:t>
            </a:r>
            <a:r>
              <a:rPr lang="en-GB" dirty="0" err="1"/>
              <a:t>Grammarsaurus</a:t>
            </a:r>
            <a:r>
              <a:rPr lang="en-GB" dirty="0"/>
              <a:t> and a half termly project</a:t>
            </a:r>
          </a:p>
          <a:p>
            <a:r>
              <a:rPr lang="en-GB" b="1" dirty="0"/>
              <a:t>School uniform- </a:t>
            </a:r>
            <a:r>
              <a:rPr lang="en-GB" dirty="0"/>
              <a:t>named please!</a:t>
            </a:r>
          </a:p>
          <a:p>
            <a:r>
              <a:rPr lang="en-GB" b="1" dirty="0"/>
              <a:t>PE kits- </a:t>
            </a:r>
            <a:r>
              <a:rPr lang="en-GB" dirty="0"/>
              <a:t>coloured shirt and PE bottoms to be worn to school EVERY </a:t>
            </a:r>
            <a:r>
              <a:rPr lang="en-GB" b="1" dirty="0"/>
              <a:t>Monday </a:t>
            </a:r>
            <a:r>
              <a:rPr lang="en-GB" dirty="0"/>
              <a:t>(outdoors) and Thursday</a:t>
            </a:r>
            <a:r>
              <a:rPr lang="en-GB" b="1" dirty="0"/>
              <a:t> </a:t>
            </a:r>
            <a:r>
              <a:rPr lang="en-GB" dirty="0"/>
              <a:t>(indoors).</a:t>
            </a:r>
          </a:p>
          <a:p>
            <a:r>
              <a:rPr lang="en-GB" dirty="0"/>
              <a:t>Please ensure your child has </a:t>
            </a:r>
            <a:r>
              <a:rPr lang="en-GB" b="1" dirty="0"/>
              <a:t>shoes</a:t>
            </a:r>
            <a:r>
              <a:rPr lang="en-GB" dirty="0"/>
              <a:t> they can fasten INDEPENDENTLY. </a:t>
            </a:r>
          </a:p>
          <a:p>
            <a:r>
              <a:rPr lang="en-GB" dirty="0"/>
              <a:t>School Grid </a:t>
            </a:r>
          </a:p>
          <a:p>
            <a:r>
              <a:rPr lang="en-GB" dirty="0"/>
              <a:t>Please check the school website for any other school updates. </a:t>
            </a:r>
          </a:p>
          <a:p>
            <a:pPr marL="0" indent="0">
              <a:buNone/>
            </a:pPr>
            <a:r>
              <a:rPr lang="en-GB" dirty="0">
                <a:hlinkClick r:id="rId2"/>
              </a:rPr>
              <a:t>St John's, Gosport Church of England Voluntary Aided Primary School - Home</a:t>
            </a:r>
            <a:endParaRPr lang="en-GB" dirty="0"/>
          </a:p>
        </p:txBody>
      </p:sp>
    </p:spTree>
    <p:extLst>
      <p:ext uri="{BB962C8B-B14F-4D97-AF65-F5344CB8AC3E}">
        <p14:creationId xmlns:p14="http://schemas.microsoft.com/office/powerpoint/2010/main" val="181022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1204</TotalTime>
  <Words>545</Words>
  <Application>Microsoft Office PowerPoint</Application>
  <PresentationFormat>On-screen Show (4:3)</PresentationFormat>
  <Paragraphs>62</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Comic Sans MS</vt:lpstr>
      <vt:lpstr>Office Theme</vt:lpstr>
      <vt:lpstr>     Year 2 </vt:lpstr>
      <vt:lpstr>Curriculum </vt:lpstr>
      <vt:lpstr>A ‘normal’ week in Year 2…</vt:lpstr>
      <vt:lpstr>Phonic check</vt:lpstr>
      <vt:lpstr>Grammarsaurus</vt:lpstr>
      <vt:lpstr>Reading</vt:lpstr>
      <vt:lpstr>Through our Personal Development Learning (PDL) the children will learning about how to keep healthy, how to keep safe, relationships with others, British Values and equality.  </vt:lpstr>
      <vt:lpstr>Year 2 Trips </vt:lpstr>
      <vt:lpstr>Other information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2018</dc:title>
  <dc:creator>fran.hooper</dc:creator>
  <cp:lastModifiedBy>M Stock</cp:lastModifiedBy>
  <cp:revision>52</cp:revision>
  <cp:lastPrinted>2019-09-16T09:00:30Z</cp:lastPrinted>
  <dcterms:created xsi:type="dcterms:W3CDTF">2018-09-05T08:58:19Z</dcterms:created>
  <dcterms:modified xsi:type="dcterms:W3CDTF">2026-09-09T10:46:35Z</dcterms:modified>
</cp:coreProperties>
</file>