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68" r:id="rId5"/>
    <p:sldId id="258" r:id="rId6"/>
    <p:sldId id="260" r:id="rId7"/>
    <p:sldId id="261" r:id="rId8"/>
    <p:sldId id="262" r:id="rId9"/>
    <p:sldId id="269" r:id="rId10"/>
    <p:sldId id="265"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14" autoAdjust="0"/>
    <p:restoredTop sz="92935" autoAdjust="0"/>
  </p:normalViewPr>
  <p:slideViewPr>
    <p:cSldViewPr>
      <p:cViewPr varScale="1">
        <p:scale>
          <a:sx n="79" d="100"/>
          <a:sy n="79" d="100"/>
        </p:scale>
        <p:origin x="15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3059348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1864959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ED8D91-7342-480A-9D2E-218599EFAB9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401267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AED8D91-7342-480A-9D2E-218599EFAB94}"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81433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AED8D91-7342-480A-9D2E-218599EFAB94}"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621986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AED8D91-7342-480A-9D2E-218599EFAB94}"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906574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ED8D91-7342-480A-9D2E-218599EFAB94}"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945637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D8D91-7342-480A-9D2E-218599EFAB94}"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95783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D8D91-7342-480A-9D2E-218599EFAB94}"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70050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3688016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755839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ED8D91-7342-480A-9D2E-218599EFAB94}" type="datetimeFigureOut">
              <a:rPr lang="en-GB" smtClean="0"/>
              <a:t>09/09/2025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E5F7F6-65C2-4840-8978-47878FE5AB4C}" type="slidenum">
              <a:rPr lang="en-GB" smtClean="0"/>
              <a:t>‹#›</a:t>
            </a:fld>
            <a:endParaRPr lang="en-GB"/>
          </a:p>
        </p:txBody>
      </p:sp>
    </p:spTree>
    <p:extLst>
      <p:ext uri="{BB962C8B-B14F-4D97-AF65-F5344CB8AC3E}">
        <p14:creationId xmlns:p14="http://schemas.microsoft.com/office/powerpoint/2010/main" val="253915112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5368" y="0"/>
            <a:ext cx="8787705" cy="6555641"/>
          </a:xfrm>
          <a:prstGeom prst="rect">
            <a:avLst/>
          </a:prstGeom>
          <a:noFill/>
        </p:spPr>
        <p:txBody>
          <a:bodyPr wrap="square" rtlCol="0">
            <a:spAutoFit/>
          </a:bodyPr>
          <a:lstStyle/>
          <a:p>
            <a:pPr algn="ctr"/>
            <a:r>
              <a:rPr lang="en-GB" sz="4400" dirty="0">
                <a:latin typeface="Berlin Sans FB" panose="020E0602020502020306" pitchFamily="34" charset="0"/>
              </a:rPr>
              <a:t>Welcome to Year 5   2025 -2026</a:t>
            </a: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2400" dirty="0">
              <a:latin typeface="Berlin Sans FB" panose="020E0602020502020306" pitchFamily="34" charset="0"/>
            </a:endParaRPr>
          </a:p>
          <a:p>
            <a:pPr algn="ctr"/>
            <a:endParaRPr lang="en-GB" sz="2400" dirty="0">
              <a:latin typeface="Berlin Sans FB" panose="020E0602020502020306" pitchFamily="34" charset="0"/>
            </a:endParaRPr>
          </a:p>
          <a:p>
            <a:pPr algn="ctr"/>
            <a:endParaRPr lang="en-GB" sz="2400" dirty="0">
              <a:latin typeface="Berlin Sans FB" panose="020E0602020502020306" pitchFamily="34" charset="0"/>
            </a:endParaRPr>
          </a:p>
          <a:p>
            <a:pPr algn="ctr"/>
            <a:r>
              <a:rPr lang="en-GB" sz="2800" dirty="0">
                <a:latin typeface="Berlin Sans FB" panose="020E0602020502020306" pitchFamily="34" charset="0"/>
              </a:rPr>
              <a:t>Mrs K James and Mrs C Goulding </a:t>
            </a:r>
          </a:p>
          <a:p>
            <a:pPr algn="ctr"/>
            <a:r>
              <a:rPr lang="en-GB" sz="2800" dirty="0">
                <a:latin typeface="Berlin Sans FB" panose="020E0602020502020306" pitchFamily="34" charset="0"/>
              </a:rPr>
              <a:t>Miss L </a:t>
            </a:r>
            <a:r>
              <a:rPr lang="en-GB" sz="2800" dirty="0" err="1">
                <a:latin typeface="Berlin Sans FB" panose="020E0602020502020306" pitchFamily="34" charset="0"/>
              </a:rPr>
              <a:t>Horwell</a:t>
            </a:r>
            <a:r>
              <a:rPr lang="en-GB" sz="2800" dirty="0">
                <a:latin typeface="Berlin Sans FB" panose="020E0602020502020306" pitchFamily="34" charset="0"/>
              </a:rPr>
              <a:t> and Mrs S Knott</a:t>
            </a:r>
          </a:p>
          <a:p>
            <a:pPr algn="ctr"/>
            <a:r>
              <a:rPr lang="en-GB" sz="2800" dirty="0">
                <a:latin typeface="Berlin Sans FB" panose="020E0602020502020306" pitchFamily="34" charset="0"/>
              </a:rPr>
              <a:t>Mr R Churchill (mornings)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47" y="764704"/>
            <a:ext cx="8787705" cy="44219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558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60623"/>
            <a:ext cx="8928992" cy="11387733"/>
          </a:xfrm>
          <a:prstGeom prst="rect">
            <a:avLst/>
          </a:prstGeom>
          <a:noFill/>
        </p:spPr>
        <p:txBody>
          <a:bodyPr wrap="square" rtlCol="0">
            <a:spAutoFit/>
          </a:bodyPr>
          <a:lstStyle/>
          <a:p>
            <a:pPr algn="ctr"/>
            <a:r>
              <a:rPr lang="en-GB" sz="5400" dirty="0">
                <a:latin typeface="Berlin Sans FB Demi" panose="020E0802020502020306" pitchFamily="34" charset="0"/>
              </a:rPr>
              <a:t>Curriculum Learning and aims for the year</a:t>
            </a:r>
          </a:p>
          <a:p>
            <a:pPr algn="ctr"/>
            <a:endParaRPr lang="en-GB" sz="2800" dirty="0">
              <a:latin typeface="Century Gothic" panose="020B0502020202020204" pitchFamily="34" charset="0"/>
            </a:endParaRPr>
          </a:p>
          <a:p>
            <a:pPr marL="457200" indent="-457200">
              <a:buFont typeface="Wingdings" panose="05000000000000000000" pitchFamily="2" charset="2"/>
              <a:buChar char="v"/>
            </a:pPr>
            <a:r>
              <a:rPr lang="en-GB" sz="2400" dirty="0">
                <a:latin typeface="Century Gothic" panose="020B0502020202020204" pitchFamily="34" charset="0"/>
              </a:rPr>
              <a:t>In Year 5, we believe learning should be varied, fun and engaging. We will ensure that your children have the opportunity to explore new learning through a whole variety of topics. </a:t>
            </a:r>
          </a:p>
          <a:p>
            <a:pPr marL="457200" indent="-457200">
              <a:buFont typeface="Wingdings" panose="05000000000000000000" pitchFamily="2" charset="2"/>
              <a:buChar char="v"/>
            </a:pPr>
            <a:endParaRPr lang="en-GB" sz="2400" dirty="0">
              <a:latin typeface="Century Gothic" panose="020B0502020202020204" pitchFamily="34" charset="0"/>
            </a:endParaRPr>
          </a:p>
          <a:p>
            <a:pPr marL="457200" indent="-457200">
              <a:buFont typeface="Wingdings" panose="05000000000000000000" pitchFamily="2" charset="2"/>
              <a:buChar char="v"/>
            </a:pPr>
            <a:r>
              <a:rPr lang="en-GB" sz="2400" dirty="0">
                <a:latin typeface="Century Gothic" panose="020B0502020202020204" pitchFamily="34" charset="0"/>
              </a:rPr>
              <a:t>Topics will include:	Earth and Space </a:t>
            </a:r>
          </a:p>
          <a:p>
            <a:pPr lvl="5"/>
            <a:r>
              <a:rPr lang="en-GB" sz="2400" dirty="0">
                <a:latin typeface="Century Gothic" panose="020B0502020202020204" pitchFamily="34" charset="0"/>
              </a:rPr>
              <a:t>		Ancient Civilisations</a:t>
            </a:r>
          </a:p>
          <a:p>
            <a:r>
              <a:rPr lang="en-GB" sz="2400" dirty="0">
                <a:latin typeface="Century Gothic" panose="020B0502020202020204" pitchFamily="34" charset="0"/>
              </a:rPr>
              <a:t>				Extreme Environments</a:t>
            </a:r>
          </a:p>
          <a:p>
            <a:r>
              <a:rPr lang="en-GB" sz="2400" dirty="0">
                <a:latin typeface="Century Gothic" panose="020B0502020202020204" pitchFamily="34" charset="0"/>
              </a:rPr>
              <a:t>		        		Africa</a:t>
            </a:r>
          </a:p>
          <a:p>
            <a:r>
              <a:rPr lang="en-GB" sz="2400" dirty="0">
                <a:latin typeface="Century Gothic" panose="020B0502020202020204" pitchFamily="34" charset="0"/>
              </a:rPr>
              <a:t>			     	The Greeks</a:t>
            </a:r>
          </a:p>
          <a:p>
            <a:pPr marL="457200" indent="-457200">
              <a:buFont typeface="Wingdings" panose="05000000000000000000" pitchFamily="2" charset="2"/>
              <a:buChar char="v"/>
            </a:pPr>
            <a:r>
              <a:rPr lang="en-GB" sz="2800" dirty="0">
                <a:latin typeface="Century Gothic" panose="020B0502020202020204" pitchFamily="34" charset="0"/>
              </a:rPr>
              <a:t>                                </a:t>
            </a:r>
            <a:r>
              <a:rPr lang="en-GB" sz="2400" dirty="0">
                <a:latin typeface="Century Gothic" panose="020B0502020202020204" pitchFamily="34" charset="0"/>
              </a:rPr>
              <a:t>Wonder</a:t>
            </a:r>
            <a:r>
              <a:rPr lang="en-GB" sz="2800" dirty="0">
                <a:latin typeface="Century Gothic" panose="020B0502020202020204" pitchFamily="34" charset="0"/>
              </a:rPr>
              <a:t> </a:t>
            </a:r>
          </a:p>
          <a:p>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marL="457200" indent="-457200" algn="ctr">
              <a:buFont typeface="Arial" panose="020B0604020202020204" pitchFamily="34" charset="0"/>
              <a:buChar char="•"/>
            </a:pP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5400" dirty="0">
              <a:latin typeface="Berlin Sans FB Demi" panose="020E0802020502020306" pitchFamily="34" charset="0"/>
            </a:endParaRPr>
          </a:p>
        </p:txBody>
      </p:sp>
    </p:spTree>
    <p:extLst>
      <p:ext uri="{BB962C8B-B14F-4D97-AF65-F5344CB8AC3E}">
        <p14:creationId xmlns:p14="http://schemas.microsoft.com/office/powerpoint/2010/main" val="3895337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31CFA-1DA9-4692-AEFC-EB3C35FD9AF2}"/>
              </a:ext>
            </a:extLst>
          </p:cNvPr>
          <p:cNvSpPr>
            <a:spLocks noGrp="1"/>
          </p:cNvSpPr>
          <p:nvPr>
            <p:ph type="title"/>
          </p:nvPr>
        </p:nvSpPr>
        <p:spPr/>
        <p:txBody>
          <a:bodyPr>
            <a:normAutofit fontScale="90000"/>
          </a:bodyPr>
          <a:lstStyle/>
          <a:p>
            <a:r>
              <a:rPr lang="en-GB" dirty="0"/>
              <a:t>At St John’s we teach British values and equality through our personal development lessons. (PDL) </a:t>
            </a:r>
          </a:p>
        </p:txBody>
      </p:sp>
      <p:pic>
        <p:nvPicPr>
          <p:cNvPr id="4" name="Picture 3">
            <a:extLst>
              <a:ext uri="{FF2B5EF4-FFF2-40B4-BE49-F238E27FC236}">
                <a16:creationId xmlns:a16="http://schemas.microsoft.com/office/drawing/2014/main" id="{84B65A48-2B30-4B75-9597-94F4C52FC07C}"/>
              </a:ext>
            </a:extLst>
          </p:cNvPr>
          <p:cNvPicPr>
            <a:picLocks noChangeAspect="1"/>
          </p:cNvPicPr>
          <p:nvPr/>
        </p:nvPicPr>
        <p:blipFill>
          <a:blip r:embed="rId2"/>
          <a:stretch>
            <a:fillRect/>
          </a:stretch>
        </p:blipFill>
        <p:spPr>
          <a:xfrm>
            <a:off x="171451" y="2670916"/>
            <a:ext cx="2431776" cy="1516169"/>
          </a:xfrm>
          <a:prstGeom prst="rect">
            <a:avLst/>
          </a:prstGeom>
        </p:spPr>
      </p:pic>
      <p:pic>
        <p:nvPicPr>
          <p:cNvPr id="6" name="Picture 5">
            <a:extLst>
              <a:ext uri="{FF2B5EF4-FFF2-40B4-BE49-F238E27FC236}">
                <a16:creationId xmlns:a16="http://schemas.microsoft.com/office/drawing/2014/main" id="{A41D3C0F-32C3-4FC7-A8A0-EF780D987559}"/>
              </a:ext>
            </a:extLst>
          </p:cNvPr>
          <p:cNvPicPr>
            <a:picLocks noChangeAspect="1"/>
          </p:cNvPicPr>
          <p:nvPr/>
        </p:nvPicPr>
        <p:blipFill>
          <a:blip r:embed="rId3"/>
          <a:stretch>
            <a:fillRect/>
          </a:stretch>
        </p:blipFill>
        <p:spPr>
          <a:xfrm>
            <a:off x="5276965" y="2301004"/>
            <a:ext cx="3168536" cy="2632064"/>
          </a:xfrm>
          <a:prstGeom prst="rect">
            <a:avLst/>
          </a:prstGeom>
        </p:spPr>
      </p:pic>
      <p:pic>
        <p:nvPicPr>
          <p:cNvPr id="7" name="Picture 6">
            <a:extLst>
              <a:ext uri="{FF2B5EF4-FFF2-40B4-BE49-F238E27FC236}">
                <a16:creationId xmlns:a16="http://schemas.microsoft.com/office/drawing/2014/main" id="{FE82C777-F293-4A6A-99C1-01B89CDCC166}"/>
              </a:ext>
            </a:extLst>
          </p:cNvPr>
          <p:cNvPicPr>
            <a:picLocks noChangeAspect="1"/>
          </p:cNvPicPr>
          <p:nvPr/>
        </p:nvPicPr>
        <p:blipFill>
          <a:blip r:embed="rId4"/>
          <a:stretch>
            <a:fillRect/>
          </a:stretch>
        </p:blipFill>
        <p:spPr>
          <a:xfrm>
            <a:off x="3123324" y="3230539"/>
            <a:ext cx="1747842" cy="2373425"/>
          </a:xfrm>
          <a:prstGeom prst="rect">
            <a:avLst/>
          </a:prstGeom>
        </p:spPr>
      </p:pic>
    </p:spTree>
    <p:extLst>
      <p:ext uri="{BB962C8B-B14F-4D97-AF65-F5344CB8AC3E}">
        <p14:creationId xmlns:p14="http://schemas.microsoft.com/office/powerpoint/2010/main" val="3699216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F7A9593-CA5C-4696-A2FA-B13EBC62A44D}"/>
              </a:ext>
            </a:extLst>
          </p:cNvPr>
          <p:cNvPicPr>
            <a:picLocks noChangeAspect="1"/>
          </p:cNvPicPr>
          <p:nvPr/>
        </p:nvPicPr>
        <p:blipFill>
          <a:blip r:embed="rId2"/>
          <a:stretch>
            <a:fillRect/>
          </a:stretch>
        </p:blipFill>
        <p:spPr>
          <a:xfrm>
            <a:off x="473042" y="1187557"/>
            <a:ext cx="5292758" cy="4165388"/>
          </a:xfrm>
          <a:prstGeom prst="rect">
            <a:avLst/>
          </a:prstGeom>
        </p:spPr>
      </p:pic>
      <p:sp>
        <p:nvSpPr>
          <p:cNvPr id="8" name="TextBox 7">
            <a:extLst>
              <a:ext uri="{FF2B5EF4-FFF2-40B4-BE49-F238E27FC236}">
                <a16:creationId xmlns:a16="http://schemas.microsoft.com/office/drawing/2014/main" id="{AD071BCD-148A-423D-A694-1F2DBECAABC3}"/>
              </a:ext>
            </a:extLst>
          </p:cNvPr>
          <p:cNvSpPr txBox="1"/>
          <p:nvPr/>
        </p:nvSpPr>
        <p:spPr>
          <a:xfrm>
            <a:off x="6076951" y="2159001"/>
            <a:ext cx="2724150" cy="2585323"/>
          </a:xfrm>
          <a:prstGeom prst="rect">
            <a:avLst/>
          </a:prstGeom>
          <a:noFill/>
        </p:spPr>
        <p:txBody>
          <a:bodyPr wrap="square" rtlCol="0">
            <a:spAutoFit/>
          </a:bodyPr>
          <a:lstStyle/>
          <a:p>
            <a:r>
              <a:rPr lang="en-GB" dirty="0">
                <a:solidFill>
                  <a:srgbClr val="00B0F0"/>
                </a:solidFill>
                <a:latin typeface="+mj-lt"/>
              </a:rPr>
              <a:t>Two of the ways we teach about equality is through the use of  books and also a half-termly collective worship where we focus on something from the media that highlights inequality and ‘ No Outsiders’ .</a:t>
            </a:r>
          </a:p>
        </p:txBody>
      </p:sp>
    </p:spTree>
    <p:extLst>
      <p:ext uri="{BB962C8B-B14F-4D97-AF65-F5344CB8AC3E}">
        <p14:creationId xmlns:p14="http://schemas.microsoft.com/office/powerpoint/2010/main" val="112492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16632"/>
            <a:ext cx="8856984" cy="6370975"/>
          </a:xfrm>
          <a:prstGeom prst="rect">
            <a:avLst/>
          </a:prstGeom>
          <a:noFill/>
        </p:spPr>
        <p:txBody>
          <a:bodyPr wrap="square" rtlCol="0">
            <a:spAutoFit/>
          </a:bodyPr>
          <a:lstStyle/>
          <a:p>
            <a:pPr algn="ctr"/>
            <a:r>
              <a:rPr lang="en-GB" sz="6000" dirty="0">
                <a:latin typeface="Berlin Sans FB Demi" panose="020E0802020502020306" pitchFamily="34" charset="0"/>
              </a:rPr>
              <a:t>Behaviour</a:t>
            </a:r>
          </a:p>
          <a:p>
            <a:pPr algn="ctr"/>
            <a:endParaRPr lang="en-GB" sz="1000" dirty="0">
              <a:latin typeface="Century Gothic" panose="020B0502020202020204" pitchFamily="34" charset="0"/>
            </a:endParaRPr>
          </a:p>
          <a:p>
            <a:pPr marL="571500" indent="-571500" algn="ctr">
              <a:buFont typeface="Wingdings" panose="05000000000000000000" pitchFamily="2" charset="2"/>
              <a:buChar char="v"/>
            </a:pPr>
            <a:r>
              <a:rPr lang="en-GB" sz="2000" dirty="0">
                <a:latin typeface="Century Gothic" panose="020B0502020202020204" pitchFamily="34" charset="0"/>
              </a:rPr>
              <a:t>We have a </a:t>
            </a:r>
            <a:r>
              <a:rPr lang="en-GB" sz="2000" b="1" dirty="0">
                <a:latin typeface="Century Gothic" panose="020B0502020202020204" pitchFamily="34" charset="0"/>
              </a:rPr>
              <a:t>positive</a:t>
            </a:r>
            <a:r>
              <a:rPr lang="en-GB" sz="2000" dirty="0">
                <a:latin typeface="Century Gothic" panose="020B0502020202020204" pitchFamily="34" charset="0"/>
              </a:rPr>
              <a:t> approach to behaviour and high expectations of it.</a:t>
            </a:r>
          </a:p>
          <a:p>
            <a:pPr algn="ctr"/>
            <a:endParaRPr lang="en-GB" sz="2000" dirty="0">
              <a:latin typeface="Century Gothic" panose="020B0502020202020204" pitchFamily="34" charset="0"/>
            </a:endParaRPr>
          </a:p>
          <a:p>
            <a:pPr marL="571500" indent="-571500" algn="ctr">
              <a:buFont typeface="Wingdings" panose="05000000000000000000" pitchFamily="2" charset="2"/>
              <a:buChar char="v"/>
            </a:pPr>
            <a:r>
              <a:rPr lang="en-GB" sz="2000" b="1" dirty="0">
                <a:latin typeface="Century Gothic" panose="020B0502020202020204" pitchFamily="34" charset="0"/>
              </a:rPr>
              <a:t>The learning recognition board </a:t>
            </a:r>
            <a:r>
              <a:rPr lang="en-GB" sz="2000" dirty="0">
                <a:latin typeface="Century Gothic" panose="020B0502020202020204" pitchFamily="34" charset="0"/>
              </a:rPr>
              <a:t>lets children achieve a target from one of our six strands. This allows the children to see they are making the right choices in their learning. </a:t>
            </a:r>
          </a:p>
          <a:p>
            <a:pPr marL="571500" indent="-571500" algn="ctr">
              <a:buFont typeface="Wingdings" panose="05000000000000000000" pitchFamily="2" charset="2"/>
              <a:buChar char="v"/>
            </a:pPr>
            <a:r>
              <a:rPr lang="en-GB" sz="2000" b="1" dirty="0">
                <a:latin typeface="Century Gothic" panose="020B0502020202020204" pitchFamily="34" charset="0"/>
              </a:rPr>
              <a:t>Pause</a:t>
            </a:r>
            <a:r>
              <a:rPr lang="en-GB" sz="2000" dirty="0">
                <a:latin typeface="Century Gothic" panose="020B0502020202020204" pitchFamily="34" charset="0"/>
              </a:rPr>
              <a:t> – children are put on pause if they make the wrong choice.</a:t>
            </a:r>
          </a:p>
          <a:p>
            <a:pPr marL="571500" indent="-571500" algn="ctr">
              <a:buFont typeface="Wingdings" panose="05000000000000000000" pitchFamily="2" charset="2"/>
              <a:buChar char="v"/>
            </a:pPr>
            <a:endParaRPr lang="en-GB" b="1" dirty="0">
              <a:latin typeface="Century Gothic" panose="020B0502020202020204" pitchFamily="34" charset="0"/>
            </a:endParaRPr>
          </a:p>
          <a:p>
            <a:pPr marL="571500" indent="-571500" algn="ctr">
              <a:buFont typeface="Wingdings" panose="05000000000000000000" pitchFamily="2" charset="2"/>
              <a:buChar char="v"/>
            </a:pPr>
            <a:r>
              <a:rPr lang="en-GB" sz="2000" b="1" dirty="0">
                <a:latin typeface="Century Gothic" panose="020B0502020202020204" pitchFamily="34" charset="0"/>
              </a:rPr>
              <a:t>Non-negotiables</a:t>
            </a:r>
            <a:r>
              <a:rPr lang="en-GB" b="1" dirty="0">
                <a:latin typeface="Century Gothic" panose="020B0502020202020204" pitchFamily="34" charset="0"/>
              </a:rPr>
              <a:t> </a:t>
            </a:r>
            <a:r>
              <a:rPr lang="en-GB" sz="2000" dirty="0">
                <a:latin typeface="Century Gothic" panose="020B0502020202020204" pitchFamily="34" charset="0"/>
              </a:rPr>
              <a:t>– are on display in all classes.  These are the expectations for all children.</a:t>
            </a:r>
          </a:p>
          <a:p>
            <a:pPr marL="571500" indent="-571500" algn="ctr">
              <a:buFont typeface="Wingdings" panose="05000000000000000000" pitchFamily="2" charset="2"/>
              <a:buChar char="v"/>
            </a:pPr>
            <a:endParaRPr lang="en-GB" sz="2000" dirty="0">
              <a:latin typeface="Century Gothic" panose="020B0502020202020204" pitchFamily="34" charset="0"/>
            </a:endParaRPr>
          </a:p>
          <a:p>
            <a:pPr marL="571500" indent="-571500" algn="ctr">
              <a:buFont typeface="Wingdings" panose="05000000000000000000" pitchFamily="2" charset="2"/>
              <a:buChar char="v"/>
            </a:pPr>
            <a:r>
              <a:rPr lang="en-GB" sz="2000" dirty="0">
                <a:latin typeface="Century Gothic" panose="020B0502020202020204" pitchFamily="34" charset="0"/>
              </a:rPr>
              <a:t>Sometimes a child will need to go to another class to complete work and do a </a:t>
            </a:r>
            <a:r>
              <a:rPr lang="en-GB" sz="2000" b="1" dirty="0">
                <a:latin typeface="Century Gothic" panose="020B0502020202020204" pitchFamily="34" charset="0"/>
              </a:rPr>
              <a:t>Reflection</a:t>
            </a:r>
            <a:r>
              <a:rPr lang="en-GB" sz="2000" dirty="0">
                <a:latin typeface="Century Gothic" panose="020B0502020202020204" pitchFamily="34" charset="0"/>
              </a:rPr>
              <a:t> with an adult during lunch or break times, or at the end of the day, if they are unable to turn their behaviour around. This is an opportunity to discuss their behaviour in a calm way. </a:t>
            </a:r>
          </a:p>
        </p:txBody>
      </p:sp>
      <p:pic>
        <p:nvPicPr>
          <p:cNvPr id="3076" name="Picture 4"/>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380312" y="0"/>
            <a:ext cx="1224136" cy="1224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4505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14" y="0"/>
            <a:ext cx="9036496" cy="769441"/>
          </a:xfrm>
          <a:prstGeom prst="rect">
            <a:avLst/>
          </a:prstGeom>
          <a:noFill/>
        </p:spPr>
        <p:txBody>
          <a:bodyPr wrap="square" rtlCol="0">
            <a:spAutoFit/>
          </a:bodyPr>
          <a:lstStyle/>
          <a:p>
            <a:pPr algn="ctr"/>
            <a:r>
              <a:rPr lang="en-GB" sz="4400" dirty="0">
                <a:latin typeface="Berlin Sans FB Demi" panose="020E0802020502020306" pitchFamily="34" charset="0"/>
              </a:rPr>
              <a:t>Reading</a:t>
            </a:r>
          </a:p>
        </p:txBody>
      </p:sp>
      <p:sp>
        <p:nvSpPr>
          <p:cNvPr id="3" name="Rectangle 2"/>
          <p:cNvSpPr/>
          <p:nvPr/>
        </p:nvSpPr>
        <p:spPr>
          <a:xfrm>
            <a:off x="268634" y="1396535"/>
            <a:ext cx="8784976" cy="4893647"/>
          </a:xfrm>
          <a:prstGeom prst="rect">
            <a:avLst/>
          </a:prstGeom>
        </p:spPr>
        <p:txBody>
          <a:bodyPr wrap="square">
            <a:spAutoFit/>
          </a:bodyPr>
          <a:lstStyle/>
          <a:p>
            <a:pPr marL="457200" indent="-457200">
              <a:buFont typeface="Wingdings" panose="05000000000000000000" pitchFamily="2" charset="2"/>
              <a:buChar char="v"/>
            </a:pPr>
            <a:r>
              <a:rPr lang="en-GB" sz="2400" dirty="0">
                <a:latin typeface="Century Gothic" panose="020B0502020202020204" pitchFamily="34" charset="0"/>
              </a:rPr>
              <a:t>We will continue to follow our reading challenge expectations; children will earn ticks over the year by reading at home.</a:t>
            </a:r>
          </a:p>
          <a:p>
            <a:pPr marL="457200" indent="-457200">
              <a:buFont typeface="Wingdings" panose="05000000000000000000" pitchFamily="2" charset="2"/>
              <a:buChar char="v"/>
            </a:pPr>
            <a:endParaRPr lang="en-GB" sz="2400" dirty="0">
              <a:latin typeface="Century Gothic" panose="020B0502020202020204" pitchFamily="34" charset="0"/>
            </a:endParaRPr>
          </a:p>
          <a:p>
            <a:pPr marL="457200" indent="-457200">
              <a:buFont typeface="Wingdings" panose="05000000000000000000" pitchFamily="2" charset="2"/>
              <a:buChar char="v"/>
            </a:pPr>
            <a:r>
              <a:rPr lang="en-GB" sz="2400" dirty="0">
                <a:latin typeface="Century Gothic" panose="020B0502020202020204" pitchFamily="34" charset="0"/>
              </a:rPr>
              <a:t>We want to encourage a positive reading attitude so we will discuss the books children are reading with them and aim to listen to children reading during the week in school too.</a:t>
            </a:r>
            <a:endParaRPr lang="en-GB" sz="1100" dirty="0">
              <a:latin typeface="Century Gothic" panose="020B0502020202020204" pitchFamily="34" charset="0"/>
            </a:endParaRPr>
          </a:p>
          <a:p>
            <a:pPr marL="457200" indent="-457200">
              <a:buFont typeface="Wingdings" panose="05000000000000000000" pitchFamily="2" charset="2"/>
              <a:buChar char="v"/>
            </a:pPr>
            <a:endParaRPr lang="en-GB" sz="2400" dirty="0">
              <a:latin typeface="Century Gothic" panose="020B0502020202020204" pitchFamily="34" charset="0"/>
            </a:endParaRPr>
          </a:p>
          <a:p>
            <a:pPr marL="457200" indent="-457200">
              <a:buFont typeface="Wingdings" panose="05000000000000000000" pitchFamily="2" charset="2"/>
              <a:buChar char="v"/>
            </a:pPr>
            <a:r>
              <a:rPr lang="en-GB" sz="2400" dirty="0">
                <a:latin typeface="Century Gothic" panose="020B0502020202020204" pitchFamily="34" charset="0"/>
              </a:rPr>
              <a:t>Our library day is on Thursday and this will be an opportunity to change books. Please encourage your child to look after their library books and keep them in school if needed.  </a:t>
            </a:r>
          </a:p>
        </p:txBody>
      </p:sp>
      <p:pic>
        <p:nvPicPr>
          <p:cNvPr id="2050" name="Picture 2" descr="C:\Users\kate.james\AppData\Local\Microsoft\Windows\Temporary Internet Files\Content.IE5\I1VYJDUX\readin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2320" y="182512"/>
            <a:ext cx="1151680" cy="1098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500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62" y="-79688"/>
            <a:ext cx="9036496" cy="769441"/>
          </a:xfrm>
          <a:prstGeom prst="rect">
            <a:avLst/>
          </a:prstGeom>
          <a:noFill/>
        </p:spPr>
        <p:txBody>
          <a:bodyPr wrap="square" rtlCol="0">
            <a:spAutoFit/>
          </a:bodyPr>
          <a:lstStyle/>
          <a:p>
            <a:pPr algn="ctr"/>
            <a:r>
              <a:rPr lang="en-GB" sz="4400" dirty="0">
                <a:latin typeface="Berlin Sans FB Demi" panose="020E0802020502020306" pitchFamily="34" charset="0"/>
              </a:rPr>
              <a:t>Homework</a:t>
            </a:r>
          </a:p>
        </p:txBody>
      </p:sp>
      <p:sp>
        <p:nvSpPr>
          <p:cNvPr id="3" name="Rectangle 2"/>
          <p:cNvSpPr/>
          <p:nvPr/>
        </p:nvSpPr>
        <p:spPr>
          <a:xfrm>
            <a:off x="151750" y="615008"/>
            <a:ext cx="8879084" cy="6986528"/>
          </a:xfrm>
          <a:prstGeom prst="rect">
            <a:avLst/>
          </a:prstGeom>
        </p:spPr>
        <p:txBody>
          <a:bodyPr wrap="square">
            <a:spAutoFit/>
          </a:bodyPr>
          <a:lstStyle/>
          <a:p>
            <a:r>
              <a:rPr lang="en-GB" sz="2800" dirty="0">
                <a:latin typeface="Century Gothic" panose="020B0502020202020204" pitchFamily="34" charset="0"/>
              </a:rPr>
              <a:t>In the next couple of weeks, children will have spellings set on Spelling Shed to complete each week. </a:t>
            </a:r>
          </a:p>
          <a:p>
            <a:endParaRPr lang="en-GB" sz="2800" dirty="0">
              <a:latin typeface="Century Gothic" panose="020B0502020202020204" pitchFamily="34" charset="0"/>
            </a:endParaRPr>
          </a:p>
          <a:p>
            <a:r>
              <a:rPr lang="en-GB" sz="2800" dirty="0">
                <a:latin typeface="Century Gothic" panose="020B0502020202020204" pitchFamily="34" charset="0"/>
              </a:rPr>
              <a:t>Children can also access the following if they have a suitable device.</a:t>
            </a:r>
          </a:p>
          <a:p>
            <a:endParaRPr lang="en-GB" sz="2800" dirty="0">
              <a:latin typeface="Century Gothic" panose="020B0502020202020204" pitchFamily="34" charset="0"/>
            </a:endParaRPr>
          </a:p>
          <a:p>
            <a:r>
              <a:rPr lang="en-GB" sz="2800" dirty="0">
                <a:latin typeface="Century Gothic" panose="020B0502020202020204" pitchFamily="34" charset="0"/>
              </a:rPr>
              <a:t>-    BBC Bitesize</a:t>
            </a:r>
          </a:p>
          <a:p>
            <a:pPr marL="457200" indent="-457200">
              <a:buFontTx/>
              <a:buChar char="-"/>
            </a:pPr>
            <a:r>
              <a:rPr lang="en-GB" sz="2800" dirty="0">
                <a:latin typeface="Century Gothic" panose="020B0502020202020204" pitchFamily="34" charset="0"/>
              </a:rPr>
              <a:t>Spelling shed (spellings)</a:t>
            </a:r>
          </a:p>
          <a:p>
            <a:pPr marL="457200" indent="-457200">
              <a:buFontTx/>
              <a:buChar char="-"/>
            </a:pPr>
            <a:r>
              <a:rPr lang="en-GB" sz="2800" dirty="0">
                <a:latin typeface="Century Gothic" panose="020B0502020202020204" pitchFamily="34" charset="0"/>
              </a:rPr>
              <a:t>TT Rockstars (times table practise)</a:t>
            </a:r>
          </a:p>
          <a:p>
            <a:pPr marL="457200" indent="-457200">
              <a:buFontTx/>
              <a:buChar char="-"/>
            </a:pPr>
            <a:r>
              <a:rPr lang="en-GB" sz="2800" dirty="0">
                <a:latin typeface="Century Gothic" panose="020B0502020202020204" pitchFamily="34" charset="0"/>
              </a:rPr>
              <a:t>Half termly project linked with topic – the first one is ‘Space’.  Information was on this half-term’s newsletter. </a:t>
            </a:r>
          </a:p>
          <a:p>
            <a:pPr marL="457200" indent="-457200">
              <a:buFontTx/>
              <a:buChar char="-"/>
            </a:pPr>
            <a:endParaRPr lang="en-GB" sz="2800" dirty="0">
              <a:latin typeface="Century Gothic" panose="020B0502020202020204" pitchFamily="34" charset="0"/>
            </a:endParaRPr>
          </a:p>
          <a:p>
            <a:endParaRPr lang="en-GB" sz="2800" dirty="0">
              <a:latin typeface="Century Gothic" panose="020B0502020202020204" pitchFamily="34" charset="0"/>
            </a:endParaRPr>
          </a:p>
          <a:p>
            <a:pPr marL="457200" indent="-457200">
              <a:buFont typeface="Wingdings" panose="05000000000000000000" pitchFamily="2" charset="2"/>
              <a:buChar char="v"/>
            </a:pPr>
            <a:endParaRPr lang="en-GB" sz="2800" dirty="0">
              <a:latin typeface="Century Gothic" panose="020B0502020202020204" pitchFamily="34" charset="0"/>
            </a:endParaRPr>
          </a:p>
        </p:txBody>
      </p:sp>
      <p:pic>
        <p:nvPicPr>
          <p:cNvPr id="3075" name="Picture 3" descr="C:\Users\kate.james\AppData\Local\Microsoft\Windows\Temporary Internet Files\Content.IE5\N5AAW1QP\rememberhomework-thumb[1].png"/>
          <p:cNvPicPr>
            <a:picLocks noChangeAspect="1" noChangeArrowheads="1"/>
          </p:cNvPicPr>
          <p:nvPr/>
        </p:nvPicPr>
        <p:blipFill rotWithShape="1">
          <a:blip r:embed="rId2">
            <a:extLst>
              <a:ext uri="{28A0092B-C50C-407E-A947-70E740481C1C}">
                <a14:useLocalDpi xmlns:a14="http://schemas.microsoft.com/office/drawing/2010/main" val="0"/>
              </a:ext>
            </a:extLst>
          </a:blip>
          <a:srcRect l="5201" t="6304" r="4698" b="9565"/>
          <a:stretch/>
        </p:blipFill>
        <p:spPr bwMode="auto">
          <a:xfrm>
            <a:off x="6660232" y="3140968"/>
            <a:ext cx="1779388" cy="1282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777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6" y="75982"/>
            <a:ext cx="9036496" cy="769441"/>
          </a:xfrm>
          <a:prstGeom prst="rect">
            <a:avLst/>
          </a:prstGeom>
          <a:noFill/>
        </p:spPr>
        <p:txBody>
          <a:bodyPr wrap="square" rtlCol="0">
            <a:spAutoFit/>
          </a:bodyPr>
          <a:lstStyle/>
          <a:p>
            <a:pPr algn="ctr"/>
            <a:r>
              <a:rPr lang="en-GB" sz="4400" dirty="0">
                <a:latin typeface="Berlin Sans FB Demi" panose="020E0802020502020306" pitchFamily="34" charset="0"/>
              </a:rPr>
              <a:t>Uniform and PE Kit</a:t>
            </a:r>
          </a:p>
        </p:txBody>
      </p:sp>
      <p:sp>
        <p:nvSpPr>
          <p:cNvPr id="3" name="Rectangle 2"/>
          <p:cNvSpPr/>
          <p:nvPr/>
        </p:nvSpPr>
        <p:spPr>
          <a:xfrm>
            <a:off x="179512" y="811738"/>
            <a:ext cx="8864400" cy="4832092"/>
          </a:xfrm>
          <a:prstGeom prst="rect">
            <a:avLst/>
          </a:prstGeom>
        </p:spPr>
        <p:txBody>
          <a:bodyPr wrap="square">
            <a:spAutoFit/>
          </a:bodyPr>
          <a:lstStyle/>
          <a:p>
            <a:pPr marL="457200" indent="-457200">
              <a:buFont typeface="Wingdings" panose="05000000000000000000" pitchFamily="2" charset="2"/>
              <a:buChar char="v"/>
            </a:pPr>
            <a:r>
              <a:rPr lang="en-GB" sz="2800" dirty="0">
                <a:latin typeface="Century Gothic" panose="020B0502020202020204" pitchFamily="34" charset="0"/>
              </a:rPr>
              <a:t>The children have come looking very smart in their uniforms.  Please remember they are required to wear plain black shoes. </a:t>
            </a:r>
          </a:p>
          <a:p>
            <a:pPr marL="457200" indent="-457200">
              <a:buFont typeface="Wingdings" panose="05000000000000000000" pitchFamily="2" charset="2"/>
              <a:buChar char="v"/>
            </a:pPr>
            <a:endParaRPr lang="en-GB" sz="2800" dirty="0">
              <a:latin typeface="Century Gothic" panose="020B0502020202020204" pitchFamily="34" charset="0"/>
            </a:endParaRPr>
          </a:p>
          <a:p>
            <a:pPr marL="457200" indent="-457200">
              <a:buFont typeface="Wingdings" panose="05000000000000000000" pitchFamily="2" charset="2"/>
              <a:buChar char="v"/>
            </a:pPr>
            <a:r>
              <a:rPr lang="en-GB" sz="2800" dirty="0">
                <a:latin typeface="Century Gothic" panose="020B0502020202020204" pitchFamily="34" charset="0"/>
              </a:rPr>
              <a:t>PE days are on a </a:t>
            </a:r>
            <a:r>
              <a:rPr lang="en-GB" sz="2800" b="1" dirty="0">
                <a:latin typeface="Century Gothic" panose="020B0502020202020204" pitchFamily="34" charset="0"/>
              </a:rPr>
              <a:t>Wednesday </a:t>
            </a:r>
            <a:r>
              <a:rPr lang="en-GB" sz="2800" dirty="0">
                <a:latin typeface="Century Gothic" panose="020B0502020202020204" pitchFamily="34" charset="0"/>
              </a:rPr>
              <a:t>and</a:t>
            </a:r>
            <a:r>
              <a:rPr lang="en-GB" sz="2800" b="1" dirty="0">
                <a:latin typeface="Century Gothic" panose="020B0502020202020204" pitchFamily="34" charset="0"/>
              </a:rPr>
              <a:t> Friday</a:t>
            </a:r>
            <a:r>
              <a:rPr lang="en-GB" sz="2800" dirty="0">
                <a:latin typeface="Century Gothic" panose="020B0502020202020204" pitchFamily="34" charset="0"/>
              </a:rPr>
              <a:t>. Children come into school in full PE kit on these days. </a:t>
            </a:r>
          </a:p>
          <a:p>
            <a:pPr marL="457200" indent="-457200">
              <a:buFont typeface="Wingdings" panose="05000000000000000000" pitchFamily="2" charset="2"/>
              <a:buChar char="v"/>
            </a:pPr>
            <a:endParaRPr lang="en-GB" sz="2800" dirty="0">
              <a:latin typeface="Century Gothic" panose="020B0502020202020204" pitchFamily="34" charset="0"/>
            </a:endParaRPr>
          </a:p>
          <a:p>
            <a:pPr marL="457200" indent="-457200">
              <a:buFont typeface="Wingdings" panose="05000000000000000000" pitchFamily="2" charset="2"/>
              <a:buChar char="v"/>
            </a:pPr>
            <a:r>
              <a:rPr lang="en-GB" sz="2800" dirty="0">
                <a:latin typeface="Century Gothic" panose="020B0502020202020204" pitchFamily="34" charset="0"/>
              </a:rPr>
              <a:t>Children are allowed to wear jogging bottoms and a school jumper when the weather becomes colder. </a:t>
            </a:r>
          </a:p>
        </p:txBody>
      </p:sp>
    </p:spTree>
    <p:extLst>
      <p:ext uri="{BB962C8B-B14F-4D97-AF65-F5344CB8AC3E}">
        <p14:creationId xmlns:p14="http://schemas.microsoft.com/office/powerpoint/2010/main" val="4165371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F08C18-1852-435D-A0C7-E6E959E52650}"/>
              </a:ext>
            </a:extLst>
          </p:cNvPr>
          <p:cNvSpPr txBox="1"/>
          <p:nvPr/>
        </p:nvSpPr>
        <p:spPr>
          <a:xfrm>
            <a:off x="611560" y="116632"/>
            <a:ext cx="7992888" cy="6617196"/>
          </a:xfrm>
          <a:prstGeom prst="rect">
            <a:avLst/>
          </a:prstGeom>
          <a:noFill/>
        </p:spPr>
        <p:txBody>
          <a:bodyPr wrap="square" rtlCol="0">
            <a:spAutoFit/>
          </a:bodyPr>
          <a:lstStyle/>
          <a:p>
            <a:pPr algn="ctr"/>
            <a:r>
              <a:rPr lang="en-GB" sz="3600" dirty="0">
                <a:latin typeface="Berlin Sans FB Demi" panose="020E0802020502020306" pitchFamily="34" charset="0"/>
              </a:rPr>
              <a:t>Trips</a:t>
            </a:r>
          </a:p>
          <a:p>
            <a:pPr algn="ctr"/>
            <a:endParaRPr lang="en-GB" sz="3600" dirty="0">
              <a:latin typeface="Berlin Sans FB Demi" panose="020E0802020502020306" pitchFamily="34" charset="0"/>
            </a:endParaRPr>
          </a:p>
          <a:p>
            <a:pPr algn="ctr"/>
            <a:r>
              <a:rPr lang="en-GB" sz="3600" dirty="0">
                <a:latin typeface="Berlin Sans FB Demi" panose="020E0802020502020306" pitchFamily="34" charset="0"/>
              </a:rPr>
              <a:t>Autumn Term</a:t>
            </a:r>
          </a:p>
          <a:p>
            <a:endParaRPr lang="en-GB" sz="2000" dirty="0">
              <a:latin typeface="Berlin Sans FB Demi" panose="020E0802020502020306" pitchFamily="34" charset="0"/>
            </a:endParaRPr>
          </a:p>
          <a:p>
            <a:pPr algn="ctr"/>
            <a:r>
              <a:rPr lang="en-GB" sz="2800" dirty="0">
                <a:latin typeface="Century Gothic" panose="020B0502020202020204" pitchFamily="34" charset="0"/>
              </a:rPr>
              <a:t>Tuesday, 8th October 2025 – Winchester Science Centre</a:t>
            </a:r>
          </a:p>
          <a:p>
            <a:pPr algn="ctr"/>
            <a:endParaRPr lang="en-GB" sz="2800" dirty="0">
              <a:latin typeface="Century Gothic" panose="020B0502020202020204" pitchFamily="34" charset="0"/>
            </a:endParaRPr>
          </a:p>
          <a:p>
            <a:pPr algn="ctr"/>
            <a:r>
              <a:rPr lang="en-GB" sz="2800" dirty="0">
                <a:latin typeface="Century Gothic" panose="020B0502020202020204" pitchFamily="34" charset="0"/>
              </a:rPr>
              <a:t>Monday, 17</a:t>
            </a:r>
            <a:r>
              <a:rPr lang="en-GB" sz="2800" baseline="30000" dirty="0">
                <a:latin typeface="Century Gothic" panose="020B0502020202020204" pitchFamily="34" charset="0"/>
              </a:rPr>
              <a:t>th</a:t>
            </a:r>
            <a:r>
              <a:rPr lang="en-GB" sz="2800" dirty="0">
                <a:latin typeface="Century Gothic" panose="020B0502020202020204" pitchFamily="34" charset="0"/>
              </a:rPr>
              <a:t> – Friday 21</a:t>
            </a:r>
            <a:r>
              <a:rPr lang="en-GB" sz="2800" baseline="30000" dirty="0">
                <a:latin typeface="Century Gothic" panose="020B0502020202020204" pitchFamily="34" charset="0"/>
              </a:rPr>
              <a:t>st</a:t>
            </a:r>
            <a:r>
              <a:rPr lang="en-GB" sz="2800" dirty="0">
                <a:latin typeface="Century Gothic" panose="020B0502020202020204" pitchFamily="34" charset="0"/>
              </a:rPr>
              <a:t> November 2025 – Wick Court Residential</a:t>
            </a:r>
          </a:p>
          <a:p>
            <a:endParaRPr lang="en-GB" sz="2800" dirty="0">
              <a:latin typeface="Century Gothic" panose="020B0502020202020204" pitchFamily="34" charset="0"/>
            </a:endParaRPr>
          </a:p>
          <a:p>
            <a:pPr algn="ctr"/>
            <a:r>
              <a:rPr lang="en-GB" sz="2800" dirty="0">
                <a:latin typeface="Century Gothic" panose="020B0502020202020204" pitchFamily="34" charset="0"/>
              </a:rPr>
              <a:t>(Children remaining will take part in school based activities)</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2075081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496" y="75982"/>
            <a:ext cx="9036496" cy="5693866"/>
          </a:xfrm>
          <a:prstGeom prst="rect">
            <a:avLst/>
          </a:prstGeom>
          <a:noFill/>
        </p:spPr>
        <p:txBody>
          <a:bodyPr wrap="square" rtlCol="0">
            <a:spAutoFit/>
          </a:bodyPr>
          <a:lstStyle/>
          <a:p>
            <a:pPr algn="ctr"/>
            <a:r>
              <a:rPr lang="en-GB" sz="4400" dirty="0">
                <a:latin typeface="Berlin Sans FB Demi" panose="020E0802020502020306" pitchFamily="34" charset="0"/>
              </a:rPr>
              <a:t>Any questions?</a:t>
            </a:r>
          </a:p>
          <a:p>
            <a:pPr algn="ctr"/>
            <a:endParaRPr lang="en-GB" sz="4400" dirty="0">
              <a:latin typeface="Berlin Sans FB Demi" panose="020E0802020502020306" pitchFamily="34" charset="0"/>
            </a:endParaRPr>
          </a:p>
          <a:p>
            <a:pPr algn="ctr"/>
            <a:endParaRPr lang="en-GB" sz="4400" dirty="0">
              <a:latin typeface="Berlin Sans FB Demi" panose="020E0802020502020306" pitchFamily="34" charset="0"/>
            </a:endParaRPr>
          </a:p>
          <a:p>
            <a:pPr algn="ctr"/>
            <a:endParaRPr lang="en-GB" sz="4400" dirty="0">
              <a:latin typeface="Berlin Sans FB Demi" panose="020E0802020502020306" pitchFamily="34" charset="0"/>
            </a:endParaRPr>
          </a:p>
          <a:p>
            <a:pPr marL="571500" indent="-571500" algn="ctr">
              <a:buFont typeface="Wingdings" panose="05000000000000000000" pitchFamily="2" charset="2"/>
              <a:buChar char="v"/>
            </a:pPr>
            <a:r>
              <a:rPr lang="en-GB" sz="3200" dirty="0">
                <a:latin typeface="Century Gothic" panose="020B0502020202020204" pitchFamily="34" charset="0"/>
              </a:rPr>
              <a:t>If you have any specific concerns about your child, please make an appointment to see the teacher or feel free to email us at </a:t>
            </a:r>
          </a:p>
          <a:p>
            <a:pPr algn="ctr"/>
            <a:r>
              <a:rPr lang="en-GB" sz="3200" dirty="0">
                <a:latin typeface="Century Gothic" panose="020B0502020202020204" pitchFamily="34" charset="0"/>
              </a:rPr>
              <a:t>year5@st-johns-gosport.hants.sch.uk </a:t>
            </a:r>
          </a:p>
          <a:p>
            <a:pPr algn="ctr"/>
            <a:endParaRPr lang="en-GB" sz="2800" dirty="0">
              <a:latin typeface="Century Gothic" panose="020B0502020202020204" pitchFamily="34"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76672"/>
            <a:ext cx="2040382" cy="19128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8238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501</TotalTime>
  <Words>587</Words>
  <Application>Microsoft Office PowerPoint</Application>
  <PresentationFormat>On-screen Show (4:3)</PresentationFormat>
  <Paragraphs>81</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Berlin Sans FB</vt:lpstr>
      <vt:lpstr>Berlin Sans FB Demi</vt:lpstr>
      <vt:lpstr>Calibri</vt:lpstr>
      <vt:lpstr>Century Gothic</vt:lpstr>
      <vt:lpstr>Wingdings</vt:lpstr>
      <vt:lpstr>Office Theme</vt:lpstr>
      <vt:lpstr>PowerPoint Presentation</vt:lpstr>
      <vt:lpstr>PowerPoint Presentation</vt:lpstr>
      <vt:lpstr>At St John’s we teach British values and equality through our personal development lessons. (PDL)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James</dc:creator>
  <cp:lastModifiedBy>K James</cp:lastModifiedBy>
  <cp:revision>54</cp:revision>
  <cp:lastPrinted>2021-07-23T10:14:59Z</cp:lastPrinted>
  <dcterms:created xsi:type="dcterms:W3CDTF">2018-09-06T08:27:34Z</dcterms:created>
  <dcterms:modified xsi:type="dcterms:W3CDTF">2025-09-09T10:49:01Z</dcterms:modified>
</cp:coreProperties>
</file>