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79" r:id="rId5"/>
    <p:sldId id="281" r:id="rId6"/>
    <p:sldId id="283" r:id="rId7"/>
    <p:sldId id="288" r:id="rId8"/>
    <p:sldId id="289" r:id="rId9"/>
    <p:sldId id="257" r:id="rId10"/>
    <p:sldId id="258" r:id="rId11"/>
    <p:sldId id="259" r:id="rId12"/>
    <p:sldId id="260" r:id="rId13"/>
    <p:sldId id="261" r:id="rId14"/>
    <p:sldId id="262" r:id="rId15"/>
    <p:sldId id="263" r:id="rId16"/>
    <p:sldId id="264" r:id="rId17"/>
    <p:sldId id="265" r:id="rId18"/>
    <p:sldId id="266" r:id="rId19"/>
    <p:sldId id="267" r:id="rId20"/>
    <p:sldId id="269" r:id="rId21"/>
    <p:sldId id="270" r:id="rId22"/>
    <p:sldId id="271" r:id="rId23"/>
    <p:sldId id="272" r:id="rId24"/>
    <p:sldId id="273" r:id="rId25"/>
    <p:sldId id="275" r:id="rId26"/>
    <p:sldId id="286"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113" d="100"/>
          <a:sy n="113" d="100"/>
        </p:scale>
        <p:origin x="5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C21B-0B8E-4843-9633-CC3536449A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4C1B75C-E781-480E-8C84-EA89EF9E82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32C8B7F-D9D2-493B-8DF4-B7814AF48FC7}"/>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5" name="Footer Placeholder 4">
            <a:extLst>
              <a:ext uri="{FF2B5EF4-FFF2-40B4-BE49-F238E27FC236}">
                <a16:creationId xmlns:a16="http://schemas.microsoft.com/office/drawing/2014/main" id="{6678C610-F2DD-487F-B458-EAF84DC47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470162-E1BF-4FA1-BD40-998A037E3202}"/>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197379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4249-00AD-4725-896B-F3A06EBE1BF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D7FE3E4-8C86-49B1-A274-9025745227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CE42B0-919A-49CC-9FA3-86B78945C855}"/>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5" name="Footer Placeholder 4">
            <a:extLst>
              <a:ext uri="{FF2B5EF4-FFF2-40B4-BE49-F238E27FC236}">
                <a16:creationId xmlns:a16="http://schemas.microsoft.com/office/drawing/2014/main" id="{0D2A6CCB-4B40-4DD8-A6F7-571C97905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9A7106-9318-4B14-950D-29C4D1B2787A}"/>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38458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20E36-CCEE-4395-A872-518A6495868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EF9D348-B685-4411-A899-3568365CBB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AB8B53-96B5-4FDE-A0F1-23518C896430}"/>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5" name="Footer Placeholder 4">
            <a:extLst>
              <a:ext uri="{FF2B5EF4-FFF2-40B4-BE49-F238E27FC236}">
                <a16:creationId xmlns:a16="http://schemas.microsoft.com/office/drawing/2014/main" id="{3E8D013D-B0F4-48EC-B848-E6B853D8A2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C961D-AA9D-40E0-AEC9-770AB076C929}"/>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190136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8AE8-241D-436C-8311-D5FEDE9016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840998A-6997-4284-A1BA-A8745916A91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A944DA-AF23-491B-9ACD-2F57BD84E24F}"/>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5" name="Footer Placeholder 4">
            <a:extLst>
              <a:ext uri="{FF2B5EF4-FFF2-40B4-BE49-F238E27FC236}">
                <a16:creationId xmlns:a16="http://schemas.microsoft.com/office/drawing/2014/main" id="{8E48BD77-F0DE-470E-8873-73E81E5DD5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B4E3DB-ECEA-48CD-98F5-25351A0FA7E6}"/>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116496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C9EF-4B53-4A25-BD36-60A36DA7AE1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FAEEBBE-730F-40B7-A825-379FEB690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5F6DB4-C3D0-4C6F-8E17-CC95D5290653}"/>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5" name="Footer Placeholder 4">
            <a:extLst>
              <a:ext uri="{FF2B5EF4-FFF2-40B4-BE49-F238E27FC236}">
                <a16:creationId xmlns:a16="http://schemas.microsoft.com/office/drawing/2014/main" id="{9ABEC671-3591-4DD0-98C4-D03396AF0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5DCD2-564D-4E54-BEDF-3D2712B44FDD}"/>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6145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45A3-329A-4A6C-B525-50595826959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685A9E-925A-4A8E-8CF5-BE7ACDD9F6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EFF8851-938F-4F27-9667-71DC7E512E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89A657E-F344-4928-A8E5-78A8D7BA9857}"/>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6" name="Footer Placeholder 5">
            <a:extLst>
              <a:ext uri="{FF2B5EF4-FFF2-40B4-BE49-F238E27FC236}">
                <a16:creationId xmlns:a16="http://schemas.microsoft.com/office/drawing/2014/main" id="{03D4EDC1-9FF9-4FC3-9045-224BC659D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44CF8-15A0-4F6C-99BF-1BEB7B61E54C}"/>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227806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B104-3EEF-4F10-ACAC-A3FF304A66F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32B965A-E92D-40E0-9DDF-5C3A08E79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9AF06-EA1E-4D42-9DF8-E0A383CC35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114E45A-42A7-4517-AFE1-F102C6558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F51EB3-BF23-40ED-9FDD-DDD34F95FF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6B58233-A0D9-442E-A56E-CF2999B60B74}"/>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8" name="Footer Placeholder 7">
            <a:extLst>
              <a:ext uri="{FF2B5EF4-FFF2-40B4-BE49-F238E27FC236}">
                <a16:creationId xmlns:a16="http://schemas.microsoft.com/office/drawing/2014/main" id="{DDDB8217-5E12-4DC3-AE07-FC47ABFA8A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B31DD5-9FFB-46FA-A5E5-846CA8C0BF66}"/>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11024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EF10-E1FA-485E-947C-2DB748CFF5C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546AA8-3C17-43F1-9CCB-6B06B7C5BEA0}"/>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4" name="Footer Placeholder 3">
            <a:extLst>
              <a:ext uri="{FF2B5EF4-FFF2-40B4-BE49-F238E27FC236}">
                <a16:creationId xmlns:a16="http://schemas.microsoft.com/office/drawing/2014/main" id="{1BFDA88D-7912-438D-9A0D-1AF572A234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64DAE9-F1D5-4C23-AB74-BA76B34D5F3B}"/>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250137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A6D36-EC0C-471B-8C04-3A6EAAC0B637}"/>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3" name="Footer Placeholder 2">
            <a:extLst>
              <a:ext uri="{FF2B5EF4-FFF2-40B4-BE49-F238E27FC236}">
                <a16:creationId xmlns:a16="http://schemas.microsoft.com/office/drawing/2014/main" id="{6DC44CDE-DFC2-408D-A099-E82947D92E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CDB6E5-543A-4A66-AC78-BAF915395186}"/>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412101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0F3C-0BCA-44D9-A7F2-814461C798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FD734FF-512F-499C-868B-610D30899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CFA5F22-B9A6-42E5-887C-EDAF981BC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821654-D5B3-458F-BE88-008A5973E236}"/>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6" name="Footer Placeholder 5">
            <a:extLst>
              <a:ext uri="{FF2B5EF4-FFF2-40B4-BE49-F238E27FC236}">
                <a16:creationId xmlns:a16="http://schemas.microsoft.com/office/drawing/2014/main" id="{3F31EFEB-1E01-4E2E-9C73-219DC1CF34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C7D4CB-6FA6-4E98-8DC8-7BF6B4B660A3}"/>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44205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67AB-C8D6-4F98-A3AF-E52AEF105C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7DD2417-1855-45FC-91CB-DFCBE063D9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9D6648-8F00-40BA-AABB-8B94DCC31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49AAAD-2CD4-4F7F-BF90-81F0A68DE5BA}"/>
              </a:ext>
            </a:extLst>
          </p:cNvPr>
          <p:cNvSpPr>
            <a:spLocks noGrp="1"/>
          </p:cNvSpPr>
          <p:nvPr>
            <p:ph type="dt" sz="half" idx="10"/>
          </p:nvPr>
        </p:nvSpPr>
        <p:spPr/>
        <p:txBody>
          <a:bodyPr/>
          <a:lstStyle/>
          <a:p>
            <a:fld id="{BD6B07F0-290B-449A-93C1-1FD7ECF08CE4}" type="datetimeFigureOut">
              <a:rPr lang="en-GB" smtClean="0"/>
              <a:t>19/11/2025</a:t>
            </a:fld>
            <a:endParaRPr lang="en-GB"/>
          </a:p>
        </p:txBody>
      </p:sp>
      <p:sp>
        <p:nvSpPr>
          <p:cNvPr id="6" name="Footer Placeholder 5">
            <a:extLst>
              <a:ext uri="{FF2B5EF4-FFF2-40B4-BE49-F238E27FC236}">
                <a16:creationId xmlns:a16="http://schemas.microsoft.com/office/drawing/2014/main" id="{C77BB876-1E17-4014-B4FA-28F7484648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3DDCE4-375A-46A9-A8CF-10F8AC8A4A7D}"/>
              </a:ext>
            </a:extLst>
          </p:cNvPr>
          <p:cNvSpPr>
            <a:spLocks noGrp="1"/>
          </p:cNvSpPr>
          <p:nvPr>
            <p:ph type="sldNum" sz="quarter" idx="12"/>
          </p:nvPr>
        </p:nvSpPr>
        <p:spPr/>
        <p:txBody>
          <a:bodyPr/>
          <a:lstStyle/>
          <a:p>
            <a:fld id="{38F954F0-98C4-4FC6-AEDD-14D194F9FCEE}" type="slidenum">
              <a:rPr lang="en-GB" smtClean="0"/>
              <a:t>‹#›</a:t>
            </a:fld>
            <a:endParaRPr lang="en-GB"/>
          </a:p>
        </p:txBody>
      </p:sp>
    </p:spTree>
    <p:extLst>
      <p:ext uri="{BB962C8B-B14F-4D97-AF65-F5344CB8AC3E}">
        <p14:creationId xmlns:p14="http://schemas.microsoft.com/office/powerpoint/2010/main" val="340590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E1BF4-CCDC-4F83-9E97-B72870BD3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62E8659-A577-4F2E-8FC2-58DDE72CE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41C193F-CEFB-42AA-BAB2-745B150FE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B07F0-290B-449A-93C1-1FD7ECF08CE4}" type="datetimeFigureOut">
              <a:rPr lang="en-GB" smtClean="0"/>
              <a:t>19/11/2025</a:t>
            </a:fld>
            <a:endParaRPr lang="en-GB"/>
          </a:p>
        </p:txBody>
      </p:sp>
      <p:sp>
        <p:nvSpPr>
          <p:cNvPr id="5" name="Footer Placeholder 4">
            <a:extLst>
              <a:ext uri="{FF2B5EF4-FFF2-40B4-BE49-F238E27FC236}">
                <a16:creationId xmlns:a16="http://schemas.microsoft.com/office/drawing/2014/main" id="{2C25D790-A58D-4B88-A93B-AF01D912A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0FD505-8F00-4344-A3E6-5A112F50F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954F0-98C4-4FC6-AEDD-14D194F9FCEE}" type="slidenum">
              <a:rPr lang="en-GB" smtClean="0"/>
              <a:t>‹#›</a:t>
            </a:fld>
            <a:endParaRPr lang="en-GB"/>
          </a:p>
        </p:txBody>
      </p:sp>
    </p:spTree>
    <p:extLst>
      <p:ext uri="{BB962C8B-B14F-4D97-AF65-F5344CB8AC3E}">
        <p14:creationId xmlns:p14="http://schemas.microsoft.com/office/powerpoint/2010/main" val="1914550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johns-gosport.hants.sch.uk/page/?title=Phonics&amp;pid=27"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DE8E-305B-4259-9C39-FF7A95EEEE75}"/>
              </a:ext>
            </a:extLst>
          </p:cNvPr>
          <p:cNvSpPr>
            <a:spLocks noGrp="1"/>
          </p:cNvSpPr>
          <p:nvPr>
            <p:ph type="ctrTitle"/>
          </p:nvPr>
        </p:nvSpPr>
        <p:spPr>
          <a:xfrm>
            <a:off x="569475" y="853165"/>
            <a:ext cx="9144001" cy="2061428"/>
          </a:xfrm>
        </p:spPr>
        <p:txBody>
          <a:bodyPr>
            <a:normAutofit fontScale="90000"/>
          </a:bodyPr>
          <a:lstStyle/>
          <a:p>
            <a:r>
              <a:rPr lang="en-GB" dirty="0">
                <a:solidFill>
                  <a:schemeClr val="accent1"/>
                </a:solidFill>
                <a:latin typeface="Comic Sans MS" panose="030F0702030302020204" pitchFamily="66" charset="0"/>
              </a:rPr>
              <a:t>Welcome to our phonics and reading information sharing session</a:t>
            </a:r>
            <a:br>
              <a:rPr lang="en-GB" dirty="0">
                <a:solidFill>
                  <a:schemeClr val="accent1"/>
                </a:solidFill>
                <a:latin typeface="Comic Sans MS" panose="030F0702030302020204" pitchFamily="66" charset="0"/>
              </a:rPr>
            </a:br>
            <a:endParaRPr lang="en-GB" sz="2700" dirty="0">
              <a:solidFill>
                <a:schemeClr val="accent1"/>
              </a:solidFill>
              <a:latin typeface="Comic Sans MS" panose="030F0702030302020204" pitchFamily="66" charset="0"/>
            </a:endParaRPr>
          </a:p>
        </p:txBody>
      </p:sp>
      <p:sp>
        <p:nvSpPr>
          <p:cNvPr id="3" name="Subtitle 2">
            <a:extLst>
              <a:ext uri="{FF2B5EF4-FFF2-40B4-BE49-F238E27FC236}">
                <a16:creationId xmlns:a16="http://schemas.microsoft.com/office/drawing/2014/main" id="{E91F556E-A92B-46B7-AD14-F4C9CD436D70}"/>
              </a:ext>
            </a:extLst>
          </p:cNvPr>
          <p:cNvSpPr>
            <a:spLocks noGrp="1"/>
          </p:cNvSpPr>
          <p:nvPr>
            <p:ph type="subTitle" idx="1"/>
          </p:nvPr>
        </p:nvSpPr>
        <p:spPr>
          <a:xfrm>
            <a:off x="-466035" y="3492386"/>
            <a:ext cx="8945218" cy="3882887"/>
          </a:xfrm>
        </p:spPr>
        <p:txBody>
          <a:bodyPr/>
          <a:lstStyle/>
          <a:p>
            <a:pPr marL="342900" indent="-342900">
              <a:buFontTx/>
              <a:buChar char="-"/>
            </a:pPr>
            <a:r>
              <a:rPr lang="en-GB" dirty="0"/>
              <a:t>Please turn your microphones off</a:t>
            </a:r>
          </a:p>
          <a:p>
            <a:pPr marL="342900" indent="-342900">
              <a:buFontTx/>
              <a:buChar char="-"/>
            </a:pPr>
            <a:r>
              <a:rPr lang="en-GB" dirty="0"/>
              <a:t>Please turn your cameras off</a:t>
            </a:r>
          </a:p>
          <a:p>
            <a:pPr marL="342900" indent="-342900">
              <a:buFontTx/>
              <a:buChar char="-"/>
            </a:pPr>
            <a:r>
              <a:rPr lang="en-GB" dirty="0"/>
              <a:t>Please do not record anything on screen. </a:t>
            </a:r>
          </a:p>
          <a:p>
            <a:pPr marL="342900" indent="-342900">
              <a:buFontTx/>
              <a:buChar char="-"/>
            </a:pPr>
            <a:r>
              <a:rPr lang="en-GB" dirty="0"/>
              <a:t>We will record the session so it is accessible later</a:t>
            </a:r>
          </a:p>
          <a:p>
            <a:pPr marL="342900" indent="-342900">
              <a:buFontTx/>
              <a:buChar char="-"/>
            </a:pPr>
            <a:r>
              <a:rPr lang="en-GB" dirty="0"/>
              <a:t>Use the chat for any questions</a:t>
            </a:r>
          </a:p>
        </p:txBody>
      </p:sp>
      <p:pic>
        <p:nvPicPr>
          <p:cNvPr id="5" name="Picture 4">
            <a:extLst>
              <a:ext uri="{FF2B5EF4-FFF2-40B4-BE49-F238E27FC236}">
                <a16:creationId xmlns:a16="http://schemas.microsoft.com/office/drawing/2014/main" id="{6DB1431E-B82E-4503-BEEF-D29B1E4B52E8}"/>
              </a:ext>
            </a:extLst>
          </p:cNvPr>
          <p:cNvPicPr>
            <a:picLocks noChangeAspect="1"/>
          </p:cNvPicPr>
          <p:nvPr/>
        </p:nvPicPr>
        <p:blipFill>
          <a:blip r:embed="rId2"/>
          <a:stretch>
            <a:fillRect/>
          </a:stretch>
        </p:blipFill>
        <p:spPr>
          <a:xfrm>
            <a:off x="8401897" y="4440880"/>
            <a:ext cx="2478137" cy="1792956"/>
          </a:xfrm>
          <a:prstGeom prst="rect">
            <a:avLst/>
          </a:prstGeom>
        </p:spPr>
      </p:pic>
      <p:pic>
        <p:nvPicPr>
          <p:cNvPr id="6" name="Picture 5">
            <a:extLst>
              <a:ext uri="{FF2B5EF4-FFF2-40B4-BE49-F238E27FC236}">
                <a16:creationId xmlns:a16="http://schemas.microsoft.com/office/drawing/2014/main" id="{B0D9FB92-0CEC-427D-94F4-B34E489D3EE3}"/>
              </a:ext>
            </a:extLst>
          </p:cNvPr>
          <p:cNvPicPr>
            <a:picLocks noChangeAspect="1"/>
          </p:cNvPicPr>
          <p:nvPr/>
        </p:nvPicPr>
        <p:blipFill>
          <a:blip r:embed="rId3"/>
          <a:stretch>
            <a:fillRect/>
          </a:stretch>
        </p:blipFill>
        <p:spPr>
          <a:xfrm>
            <a:off x="8082393" y="2336800"/>
            <a:ext cx="3262166" cy="1662816"/>
          </a:xfrm>
          <a:prstGeom prst="rect">
            <a:avLst/>
          </a:prstGeom>
        </p:spPr>
      </p:pic>
    </p:spTree>
    <p:extLst>
      <p:ext uri="{BB962C8B-B14F-4D97-AF65-F5344CB8AC3E}">
        <p14:creationId xmlns:p14="http://schemas.microsoft.com/office/powerpoint/2010/main" val="1583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7CEA-5B22-45FA-B473-55CDD064E6F9}"/>
              </a:ext>
            </a:extLst>
          </p:cNvPr>
          <p:cNvSpPr>
            <a:spLocks noGrp="1"/>
          </p:cNvSpPr>
          <p:nvPr>
            <p:ph type="title"/>
          </p:nvPr>
        </p:nvSpPr>
        <p:spPr/>
        <p:txBody>
          <a:bodyPr/>
          <a:lstStyle/>
          <a:p>
            <a:pPr algn="ctr"/>
            <a:r>
              <a:rPr lang="en-GB" dirty="0">
                <a:solidFill>
                  <a:schemeClr val="accent1"/>
                </a:solidFill>
              </a:rPr>
              <a:t>Phonics</a:t>
            </a:r>
          </a:p>
        </p:txBody>
      </p:sp>
      <p:sp>
        <p:nvSpPr>
          <p:cNvPr id="3" name="Content Placeholder 2">
            <a:extLst>
              <a:ext uri="{FF2B5EF4-FFF2-40B4-BE49-F238E27FC236}">
                <a16:creationId xmlns:a16="http://schemas.microsoft.com/office/drawing/2014/main" id="{A8602215-9804-4363-BD7B-6D00C4A53A0F}"/>
              </a:ext>
            </a:extLst>
          </p:cNvPr>
          <p:cNvSpPr>
            <a:spLocks noGrp="1"/>
          </p:cNvSpPr>
          <p:nvPr>
            <p:ph idx="1"/>
          </p:nvPr>
        </p:nvSpPr>
        <p:spPr/>
        <p:txBody>
          <a:bodyPr/>
          <a:lstStyle/>
          <a:p>
            <a:r>
              <a:rPr lang="en-GB" dirty="0">
                <a:solidFill>
                  <a:schemeClr val="accent1"/>
                </a:solidFill>
                <a:latin typeface="Comic Sans MS" panose="030F0702030302020204" pitchFamily="66" charset="0"/>
              </a:rPr>
              <a:t>What is Phonics? </a:t>
            </a:r>
          </a:p>
          <a:p>
            <a:endParaRPr lang="en-GB" dirty="0">
              <a:solidFill>
                <a:schemeClr val="accent1"/>
              </a:solidFill>
              <a:latin typeface="Comic Sans MS" panose="030F0702030302020204" pitchFamily="66" charset="0"/>
            </a:endParaRPr>
          </a:p>
          <a:p>
            <a:r>
              <a:rPr lang="en-GB" dirty="0">
                <a:solidFill>
                  <a:schemeClr val="accent1"/>
                </a:solidFill>
                <a:latin typeface="Comic Sans MS" panose="030F0702030302020204" pitchFamily="66" charset="0"/>
              </a:rPr>
              <a:t> Phonics is a way of teaching children how to read and write.</a:t>
            </a:r>
          </a:p>
          <a:p>
            <a:endParaRPr lang="en-GB" dirty="0">
              <a:solidFill>
                <a:schemeClr val="accent1"/>
              </a:solidFill>
              <a:latin typeface="Comic Sans MS" panose="030F0702030302020204" pitchFamily="66" charset="0"/>
            </a:endParaRPr>
          </a:p>
          <a:p>
            <a:r>
              <a:rPr lang="en-GB" dirty="0">
                <a:solidFill>
                  <a:schemeClr val="accent1"/>
                </a:solidFill>
                <a:latin typeface="Comic Sans MS" panose="030F0702030302020204" pitchFamily="66" charset="0"/>
              </a:rPr>
              <a:t> It helps children hear, identify and use different sounds that distinguish one word from another in the English language </a:t>
            </a:r>
          </a:p>
        </p:txBody>
      </p:sp>
    </p:spTree>
    <p:extLst>
      <p:ext uri="{BB962C8B-B14F-4D97-AF65-F5344CB8AC3E}">
        <p14:creationId xmlns:p14="http://schemas.microsoft.com/office/powerpoint/2010/main" val="241806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34E3-D0BE-443E-9C40-F3399B4034A2}"/>
              </a:ext>
            </a:extLst>
          </p:cNvPr>
          <p:cNvSpPr>
            <a:spLocks noGrp="1"/>
          </p:cNvSpPr>
          <p:nvPr>
            <p:ph type="title"/>
          </p:nvPr>
        </p:nvSpPr>
        <p:spPr/>
        <p:txBody>
          <a:bodyPr/>
          <a:lstStyle/>
          <a:p>
            <a:pPr algn="ctr"/>
            <a:r>
              <a:rPr lang="en-GB" dirty="0">
                <a:latin typeface="Comic Sans MS" panose="030F0702030302020204" pitchFamily="66" charset="0"/>
              </a:rPr>
              <a:t>Did you know?</a:t>
            </a:r>
          </a:p>
        </p:txBody>
      </p:sp>
      <p:sp>
        <p:nvSpPr>
          <p:cNvPr id="3" name="Content Placeholder 2">
            <a:extLst>
              <a:ext uri="{FF2B5EF4-FFF2-40B4-BE49-F238E27FC236}">
                <a16:creationId xmlns:a16="http://schemas.microsoft.com/office/drawing/2014/main" id="{C17E6E16-3447-4441-8414-9712624A921A}"/>
              </a:ext>
            </a:extLst>
          </p:cNvPr>
          <p:cNvSpPr>
            <a:spLocks noGrp="1"/>
          </p:cNvSpPr>
          <p:nvPr>
            <p:ph idx="1"/>
          </p:nvPr>
        </p:nvSpPr>
        <p:spPr>
          <a:xfrm>
            <a:off x="838200" y="1958147"/>
            <a:ext cx="10515600" cy="4351338"/>
          </a:xfrm>
        </p:spPr>
        <p:txBody>
          <a:bodyPr/>
          <a:lstStyle/>
          <a:p>
            <a:r>
              <a:rPr lang="en-GB" dirty="0">
                <a:solidFill>
                  <a:schemeClr val="accent1"/>
                </a:solidFill>
                <a:latin typeface="Comic Sans MS" panose="030F0702030302020204" pitchFamily="66" charset="0"/>
              </a:rPr>
              <a:t>The English language has:-</a:t>
            </a:r>
          </a:p>
          <a:p>
            <a:pPr marL="0" indent="0">
              <a:buNone/>
            </a:pPr>
            <a:endParaRPr lang="en-GB" dirty="0">
              <a:solidFill>
                <a:schemeClr val="accent1"/>
              </a:solidFill>
              <a:latin typeface="Comic Sans MS" panose="030F0702030302020204" pitchFamily="66" charset="0"/>
            </a:endParaRPr>
          </a:p>
          <a:p>
            <a:r>
              <a:rPr lang="en-GB" dirty="0">
                <a:solidFill>
                  <a:schemeClr val="accent1"/>
                </a:solidFill>
                <a:latin typeface="Comic Sans MS" panose="030F0702030302020204" pitchFamily="66" charset="0"/>
              </a:rPr>
              <a:t>  26 letters                                    </a:t>
            </a:r>
          </a:p>
          <a:p>
            <a:r>
              <a:rPr lang="en-GB" dirty="0">
                <a:solidFill>
                  <a:schemeClr val="accent1"/>
                </a:solidFill>
                <a:latin typeface="Comic Sans MS" panose="030F0702030302020204" pitchFamily="66" charset="0"/>
              </a:rPr>
              <a:t>  44 sounds</a:t>
            </a:r>
          </a:p>
          <a:p>
            <a:r>
              <a:rPr lang="en-GB" dirty="0">
                <a:solidFill>
                  <a:schemeClr val="accent1"/>
                </a:solidFill>
                <a:latin typeface="Comic Sans MS" panose="030F0702030302020204" pitchFamily="66" charset="0"/>
              </a:rPr>
              <a:t>  Over 100 different ways to spell</a:t>
            </a:r>
          </a:p>
        </p:txBody>
      </p:sp>
      <p:pic>
        <p:nvPicPr>
          <p:cNvPr id="5" name="Picture 4">
            <a:extLst>
              <a:ext uri="{FF2B5EF4-FFF2-40B4-BE49-F238E27FC236}">
                <a16:creationId xmlns:a16="http://schemas.microsoft.com/office/drawing/2014/main" id="{B837CFBB-DFA0-4815-86EF-3801A74569F9}"/>
              </a:ext>
            </a:extLst>
          </p:cNvPr>
          <p:cNvPicPr>
            <a:picLocks noChangeAspect="1"/>
          </p:cNvPicPr>
          <p:nvPr/>
        </p:nvPicPr>
        <p:blipFill>
          <a:blip r:embed="rId2"/>
          <a:stretch>
            <a:fillRect/>
          </a:stretch>
        </p:blipFill>
        <p:spPr>
          <a:xfrm>
            <a:off x="6277596" y="2114550"/>
            <a:ext cx="2181225" cy="1314450"/>
          </a:xfrm>
          <a:prstGeom prst="rect">
            <a:avLst/>
          </a:prstGeom>
        </p:spPr>
      </p:pic>
      <p:pic>
        <p:nvPicPr>
          <p:cNvPr id="7" name="Picture 6">
            <a:extLst>
              <a:ext uri="{FF2B5EF4-FFF2-40B4-BE49-F238E27FC236}">
                <a16:creationId xmlns:a16="http://schemas.microsoft.com/office/drawing/2014/main" id="{B268ECA9-BB87-4FC2-92DB-AF6A002160B9}"/>
              </a:ext>
            </a:extLst>
          </p:cNvPr>
          <p:cNvPicPr>
            <a:picLocks noChangeAspect="1"/>
          </p:cNvPicPr>
          <p:nvPr/>
        </p:nvPicPr>
        <p:blipFill>
          <a:blip r:embed="rId3"/>
          <a:stretch>
            <a:fillRect/>
          </a:stretch>
        </p:blipFill>
        <p:spPr>
          <a:xfrm>
            <a:off x="8830090" y="365125"/>
            <a:ext cx="2933700" cy="2143125"/>
          </a:xfrm>
          <a:prstGeom prst="rect">
            <a:avLst/>
          </a:prstGeom>
        </p:spPr>
      </p:pic>
      <p:pic>
        <p:nvPicPr>
          <p:cNvPr id="9" name="Picture 8">
            <a:extLst>
              <a:ext uri="{FF2B5EF4-FFF2-40B4-BE49-F238E27FC236}">
                <a16:creationId xmlns:a16="http://schemas.microsoft.com/office/drawing/2014/main" id="{5BCBA6FD-2F41-42A9-A272-61E5CCBFC456}"/>
              </a:ext>
            </a:extLst>
          </p:cNvPr>
          <p:cNvPicPr>
            <a:picLocks noChangeAspect="1"/>
          </p:cNvPicPr>
          <p:nvPr/>
        </p:nvPicPr>
        <p:blipFill>
          <a:blip r:embed="rId4"/>
          <a:stretch>
            <a:fillRect/>
          </a:stretch>
        </p:blipFill>
        <p:spPr>
          <a:xfrm>
            <a:off x="8458821" y="3664019"/>
            <a:ext cx="2400300" cy="1666875"/>
          </a:xfrm>
          <a:prstGeom prst="rect">
            <a:avLst/>
          </a:prstGeom>
        </p:spPr>
      </p:pic>
    </p:spTree>
    <p:extLst>
      <p:ext uri="{BB962C8B-B14F-4D97-AF65-F5344CB8AC3E}">
        <p14:creationId xmlns:p14="http://schemas.microsoft.com/office/powerpoint/2010/main" val="168871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85F1-FC63-438A-B518-0868166AE3BF}"/>
              </a:ext>
            </a:extLst>
          </p:cNvPr>
          <p:cNvSpPr>
            <a:spLocks noGrp="1"/>
          </p:cNvSpPr>
          <p:nvPr>
            <p:ph type="title"/>
          </p:nvPr>
        </p:nvSpPr>
        <p:spPr>
          <a:xfrm>
            <a:off x="331304" y="365126"/>
            <a:ext cx="11022496" cy="748058"/>
          </a:xfrm>
        </p:spPr>
        <p:txBody>
          <a:bodyPr>
            <a:normAutofit fontScale="90000"/>
          </a:bodyPr>
          <a:lstStyle/>
          <a:p>
            <a:br>
              <a:rPr lang="en-GB" sz="3200" dirty="0">
                <a:latin typeface="Comic Sans MS" panose="030F0702030302020204" pitchFamily="66" charset="0"/>
              </a:rPr>
            </a:br>
            <a:br>
              <a:rPr lang="en-GB" sz="3200" dirty="0">
                <a:latin typeface="Comic Sans MS" panose="030F0702030302020204" pitchFamily="66" charset="0"/>
              </a:rPr>
            </a:br>
            <a:r>
              <a:rPr lang="en-GB" sz="3200" dirty="0">
                <a:latin typeface="Comic Sans MS" panose="030F0702030302020204" pitchFamily="66" charset="0"/>
              </a:rPr>
              <a:t>New DFE Guidance for Early Reading and Phonics</a:t>
            </a:r>
            <a:br>
              <a:rPr lang="en-GB" sz="3200" dirty="0">
                <a:latin typeface="Comic Sans MS" panose="030F0702030302020204" pitchFamily="66" charset="0"/>
              </a:rPr>
            </a:br>
            <a:br>
              <a:rPr lang="en-GB" sz="3200" dirty="0">
                <a:latin typeface="Comic Sans MS" panose="030F0702030302020204" pitchFamily="66" charset="0"/>
              </a:rPr>
            </a:br>
            <a:r>
              <a:rPr lang="en-GB" sz="1800" dirty="0">
                <a:latin typeface="Comic Sans MS" panose="030F0702030302020204" pitchFamily="66" charset="0"/>
              </a:rPr>
              <a:t>The journey to independent reading and writing begins with</a:t>
            </a:r>
          </a:p>
        </p:txBody>
      </p:sp>
      <p:pic>
        <p:nvPicPr>
          <p:cNvPr id="5" name="Content Placeholder 4">
            <a:extLst>
              <a:ext uri="{FF2B5EF4-FFF2-40B4-BE49-F238E27FC236}">
                <a16:creationId xmlns:a16="http://schemas.microsoft.com/office/drawing/2014/main" id="{BE8F18A5-DC54-45CD-8F59-DD4C98AA90F1}"/>
              </a:ext>
            </a:extLst>
          </p:cNvPr>
          <p:cNvPicPr>
            <a:picLocks noGrp="1" noChangeAspect="1"/>
          </p:cNvPicPr>
          <p:nvPr>
            <p:ph idx="1"/>
          </p:nvPr>
        </p:nvPicPr>
        <p:blipFill>
          <a:blip r:embed="rId2"/>
          <a:stretch>
            <a:fillRect/>
          </a:stretch>
        </p:blipFill>
        <p:spPr>
          <a:xfrm>
            <a:off x="3748707" y="1690688"/>
            <a:ext cx="2971800" cy="1881426"/>
          </a:xfrm>
        </p:spPr>
      </p:pic>
      <p:sp>
        <p:nvSpPr>
          <p:cNvPr id="7" name="TextBox 6">
            <a:extLst>
              <a:ext uri="{FF2B5EF4-FFF2-40B4-BE49-F238E27FC236}">
                <a16:creationId xmlns:a16="http://schemas.microsoft.com/office/drawing/2014/main" id="{6F7418A2-BEE4-420F-A9FA-0E8332D32533}"/>
              </a:ext>
            </a:extLst>
          </p:cNvPr>
          <p:cNvSpPr txBox="1"/>
          <p:nvPr/>
        </p:nvSpPr>
        <p:spPr>
          <a:xfrm>
            <a:off x="3163956" y="3557989"/>
            <a:ext cx="6096000" cy="369332"/>
          </a:xfrm>
          <a:prstGeom prst="rect">
            <a:avLst/>
          </a:prstGeom>
          <a:noFill/>
        </p:spPr>
        <p:txBody>
          <a:bodyPr wrap="square">
            <a:spAutoFit/>
          </a:bodyPr>
          <a:lstStyle/>
          <a:p>
            <a:r>
              <a:rPr lang="en-GB" dirty="0">
                <a:solidFill>
                  <a:schemeClr val="accent1"/>
                </a:solidFill>
                <a:latin typeface="Comic Sans MS" panose="030F0702030302020204" pitchFamily="66" charset="0"/>
              </a:rPr>
              <a:t>littlewandlelettersandsounds.org.uk</a:t>
            </a:r>
          </a:p>
        </p:txBody>
      </p:sp>
      <p:sp>
        <p:nvSpPr>
          <p:cNvPr id="9" name="TextBox 8">
            <a:extLst>
              <a:ext uri="{FF2B5EF4-FFF2-40B4-BE49-F238E27FC236}">
                <a16:creationId xmlns:a16="http://schemas.microsoft.com/office/drawing/2014/main" id="{96A8AFF4-1DEC-4CCE-9DF0-CEAB98437D65}"/>
              </a:ext>
            </a:extLst>
          </p:cNvPr>
          <p:cNvSpPr txBox="1"/>
          <p:nvPr/>
        </p:nvSpPr>
        <p:spPr>
          <a:xfrm rot="10800000" flipV="1">
            <a:off x="1046920" y="4105628"/>
            <a:ext cx="8375375" cy="1477328"/>
          </a:xfrm>
          <a:prstGeom prst="rect">
            <a:avLst/>
          </a:prstGeom>
          <a:noFill/>
        </p:spPr>
        <p:txBody>
          <a:bodyPr wrap="square">
            <a:spAutoFit/>
          </a:bodyPr>
          <a:lstStyle/>
          <a:p>
            <a:r>
              <a:rPr lang="en-GB" dirty="0">
                <a:latin typeface="Comic Sans MS" panose="030F0702030302020204" pitchFamily="66" charset="0"/>
              </a:rPr>
              <a:t>Why Little </a:t>
            </a:r>
            <a:r>
              <a:rPr lang="en-GB" dirty="0" err="1">
                <a:latin typeface="Comic Sans MS" panose="030F0702030302020204" pitchFamily="66" charset="0"/>
              </a:rPr>
              <a:t>Wandle</a:t>
            </a:r>
            <a:r>
              <a:rPr lang="en-GB" dirty="0">
                <a:latin typeface="Comic Sans MS" panose="030F0702030302020204" pitchFamily="66" charset="0"/>
              </a:rPr>
              <a:t>? Excellent training for all staff to ensure consistency. Every aspect of phonics and reading included in a detailed, thorough and systematic approach. Engaging resources without distracting from the learning. Comprehensive system for identifying and supporting children requiring extra help Useful support for parents.</a:t>
            </a:r>
          </a:p>
        </p:txBody>
      </p:sp>
    </p:spTree>
    <p:extLst>
      <p:ext uri="{BB962C8B-B14F-4D97-AF65-F5344CB8AC3E}">
        <p14:creationId xmlns:p14="http://schemas.microsoft.com/office/powerpoint/2010/main" val="181832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C432-F77E-4FEB-B5BD-5FB180B55003}"/>
              </a:ext>
            </a:extLst>
          </p:cNvPr>
          <p:cNvSpPr>
            <a:spLocks noGrp="1"/>
          </p:cNvSpPr>
          <p:nvPr>
            <p:ph type="title"/>
          </p:nvPr>
        </p:nvSpPr>
        <p:spPr>
          <a:xfrm>
            <a:off x="838200" y="365126"/>
            <a:ext cx="10515600" cy="787814"/>
          </a:xfrm>
        </p:spPr>
        <p:txBody>
          <a:bodyPr>
            <a:normAutofit/>
          </a:bodyPr>
          <a:lstStyle/>
          <a:p>
            <a:pPr algn="ctr"/>
            <a:r>
              <a:rPr lang="en-GB" sz="2800" dirty="0">
                <a:latin typeface="Comic Sans MS" panose="030F0702030302020204" pitchFamily="66" charset="0"/>
              </a:rPr>
              <a:t>How we teach phonics</a:t>
            </a:r>
          </a:p>
        </p:txBody>
      </p:sp>
      <p:sp>
        <p:nvSpPr>
          <p:cNvPr id="3" name="Content Placeholder 2">
            <a:extLst>
              <a:ext uri="{FF2B5EF4-FFF2-40B4-BE49-F238E27FC236}">
                <a16:creationId xmlns:a16="http://schemas.microsoft.com/office/drawing/2014/main" id="{220B888D-D2EE-426F-A975-870B11DA448D}"/>
              </a:ext>
            </a:extLst>
          </p:cNvPr>
          <p:cNvSpPr>
            <a:spLocks noGrp="1"/>
          </p:cNvSpPr>
          <p:nvPr>
            <p:ph idx="1"/>
          </p:nvPr>
        </p:nvSpPr>
        <p:spPr>
          <a:xfrm>
            <a:off x="198783" y="834887"/>
            <a:ext cx="12099233" cy="6321287"/>
          </a:xfrm>
        </p:spPr>
        <p:txBody>
          <a:bodyPr>
            <a:normAutofit/>
          </a:bodyPr>
          <a:lstStyle/>
          <a:p>
            <a:r>
              <a:rPr lang="en-GB" sz="2400" dirty="0">
                <a:solidFill>
                  <a:schemeClr val="accent1"/>
                </a:solidFill>
                <a:latin typeface="Comic Sans MS" panose="030F0702030302020204" pitchFamily="66" charset="0"/>
              </a:rPr>
              <a:t>Daily short sessions </a:t>
            </a:r>
          </a:p>
          <a:p>
            <a:r>
              <a:rPr lang="en-GB" sz="2400" dirty="0">
                <a:solidFill>
                  <a:schemeClr val="accent1"/>
                </a:solidFill>
                <a:latin typeface="Comic Sans MS" panose="030F0702030302020204" pitchFamily="66" charset="0"/>
              </a:rPr>
              <a:t>Currently in Y1 &amp; 2 catch up sessions are taught to address children who gaps in their phonic knowledge</a:t>
            </a:r>
          </a:p>
          <a:p>
            <a:r>
              <a:rPr lang="en-GB" sz="2400" dirty="0">
                <a:solidFill>
                  <a:schemeClr val="accent1"/>
                </a:solidFill>
                <a:latin typeface="Comic Sans MS" panose="030F0702030302020204" pitchFamily="66" charset="0"/>
              </a:rPr>
              <a:t>Synthetic phonics Specific order of teaching </a:t>
            </a:r>
          </a:p>
          <a:p>
            <a:r>
              <a:rPr lang="en-GB" sz="2400" dirty="0">
                <a:solidFill>
                  <a:schemeClr val="accent1"/>
                </a:solidFill>
                <a:latin typeface="Comic Sans MS" panose="030F0702030302020204" pitchFamily="66" charset="0"/>
              </a:rPr>
              <a:t>Repeated practice  - </a:t>
            </a:r>
            <a:r>
              <a:rPr lang="en-GB" sz="1800" dirty="0">
                <a:solidFill>
                  <a:schemeClr val="accent1"/>
                </a:solidFill>
                <a:latin typeface="Comic Sans MS" panose="030F0702030302020204" pitchFamily="66" charset="0"/>
              </a:rPr>
              <a:t>Revisit previously taught sounds at start of each lesson </a:t>
            </a:r>
          </a:p>
          <a:p>
            <a:r>
              <a:rPr lang="en-GB" dirty="0">
                <a:solidFill>
                  <a:schemeClr val="accent1"/>
                </a:solidFill>
                <a:latin typeface="Comic Sans MS" panose="030F0702030302020204" pitchFamily="66" charset="0"/>
              </a:rPr>
              <a:t> </a:t>
            </a:r>
            <a:r>
              <a:rPr lang="en-GB" sz="5200" dirty="0">
                <a:solidFill>
                  <a:schemeClr val="accent1"/>
                </a:solidFill>
              </a:rPr>
              <a:t>m-u-s-t       </a:t>
            </a:r>
          </a:p>
          <a:p>
            <a:r>
              <a:rPr lang="en-GB" sz="2400" dirty="0">
                <a:solidFill>
                  <a:schemeClr val="accent1"/>
                </a:solidFill>
                <a:latin typeface="Comic Sans MS" panose="030F0702030302020204" pitchFamily="66" charset="0"/>
              </a:rPr>
              <a:t>Practice makes permanent Correct pronunciation - is vital - Videos on LW</a:t>
            </a:r>
          </a:p>
          <a:p>
            <a:endParaRPr lang="en-GB" sz="2400" dirty="0">
              <a:solidFill>
                <a:schemeClr val="accent1"/>
              </a:solidFill>
              <a:latin typeface="Comic Sans MS" panose="030F0702030302020204" pitchFamily="66" charset="0"/>
            </a:endParaRPr>
          </a:p>
          <a:p>
            <a:endParaRPr lang="en-GB" sz="2400" dirty="0">
              <a:solidFill>
                <a:schemeClr val="accent1"/>
              </a:solidFill>
              <a:latin typeface="Comic Sans MS" panose="030F0702030302020204" pitchFamily="66" charset="0"/>
            </a:endParaRPr>
          </a:p>
          <a:p>
            <a:endParaRPr lang="en-GB" sz="2400" dirty="0">
              <a:solidFill>
                <a:schemeClr val="accent1"/>
              </a:solidFill>
              <a:latin typeface="Comic Sans MS" panose="030F0702030302020204" pitchFamily="66" charset="0"/>
            </a:endParaRPr>
          </a:p>
          <a:p>
            <a:r>
              <a:rPr lang="en-GB" sz="2400" dirty="0">
                <a:solidFill>
                  <a:schemeClr val="accent1"/>
                </a:solidFill>
                <a:latin typeface="Comic Sans MS" panose="030F0702030302020204" pitchFamily="66" charset="0"/>
              </a:rPr>
              <a:t>https://www.littlewandlelettersandsounds.org.uk/resources/for-parents</a:t>
            </a:r>
          </a:p>
          <a:p>
            <a:endParaRPr lang="en-GB" dirty="0">
              <a:solidFill>
                <a:schemeClr val="accent1"/>
              </a:solidFill>
              <a:latin typeface="Comic Sans MS" panose="030F0702030302020204" pitchFamily="66" charset="0"/>
            </a:endParaRPr>
          </a:p>
          <a:p>
            <a:endParaRPr lang="en-GB" dirty="0">
              <a:solidFill>
                <a:schemeClr val="accent1"/>
              </a:solidFill>
              <a:latin typeface="Comic Sans MS" panose="030F0702030302020204" pitchFamily="66" charset="0"/>
            </a:endParaRPr>
          </a:p>
        </p:txBody>
      </p:sp>
      <p:pic>
        <p:nvPicPr>
          <p:cNvPr id="5" name="Picture 4">
            <a:extLst>
              <a:ext uri="{FF2B5EF4-FFF2-40B4-BE49-F238E27FC236}">
                <a16:creationId xmlns:a16="http://schemas.microsoft.com/office/drawing/2014/main" id="{654CE4BF-B395-4B45-916A-F8E5C355C0BE}"/>
              </a:ext>
            </a:extLst>
          </p:cNvPr>
          <p:cNvPicPr>
            <a:picLocks noChangeAspect="1"/>
          </p:cNvPicPr>
          <p:nvPr/>
        </p:nvPicPr>
        <p:blipFill>
          <a:blip r:embed="rId2"/>
          <a:stretch>
            <a:fillRect/>
          </a:stretch>
        </p:blipFill>
        <p:spPr>
          <a:xfrm>
            <a:off x="7479610" y="4385364"/>
            <a:ext cx="4314825" cy="1285875"/>
          </a:xfrm>
          <a:prstGeom prst="rect">
            <a:avLst/>
          </a:prstGeom>
        </p:spPr>
      </p:pic>
    </p:spTree>
    <p:extLst>
      <p:ext uri="{BB962C8B-B14F-4D97-AF65-F5344CB8AC3E}">
        <p14:creationId xmlns:p14="http://schemas.microsoft.com/office/powerpoint/2010/main" val="255160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1129-361A-48A6-9842-D06C0E76E59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6AB2241-D7BA-432E-9B6C-7F45CCD9DDA3}"/>
              </a:ext>
            </a:extLst>
          </p:cNvPr>
          <p:cNvPicPr>
            <a:picLocks noGrp="1" noChangeAspect="1"/>
          </p:cNvPicPr>
          <p:nvPr>
            <p:ph idx="1"/>
          </p:nvPr>
        </p:nvPicPr>
        <p:blipFill>
          <a:blip r:embed="rId2"/>
          <a:stretch>
            <a:fillRect/>
          </a:stretch>
        </p:blipFill>
        <p:spPr>
          <a:xfrm>
            <a:off x="185531" y="0"/>
            <a:ext cx="11820938" cy="7028659"/>
          </a:xfrm>
        </p:spPr>
      </p:pic>
    </p:spTree>
    <p:extLst>
      <p:ext uri="{BB962C8B-B14F-4D97-AF65-F5344CB8AC3E}">
        <p14:creationId xmlns:p14="http://schemas.microsoft.com/office/powerpoint/2010/main" val="74507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4E10-786E-4933-A640-A29EB07CE46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F8CB0D4-1F7A-4D98-8F6C-023313A9A45B}"/>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ACF88CE4-48F6-42DE-8DB4-4DEA574DA40F}"/>
              </a:ext>
            </a:extLst>
          </p:cNvPr>
          <p:cNvPicPr>
            <a:picLocks noChangeAspect="1"/>
          </p:cNvPicPr>
          <p:nvPr/>
        </p:nvPicPr>
        <p:blipFill>
          <a:blip r:embed="rId2"/>
          <a:stretch>
            <a:fillRect/>
          </a:stretch>
        </p:blipFill>
        <p:spPr>
          <a:xfrm>
            <a:off x="838200" y="55044"/>
            <a:ext cx="11155016" cy="6193356"/>
          </a:xfrm>
          <a:prstGeom prst="rect">
            <a:avLst/>
          </a:prstGeom>
        </p:spPr>
      </p:pic>
    </p:spTree>
    <p:extLst>
      <p:ext uri="{BB962C8B-B14F-4D97-AF65-F5344CB8AC3E}">
        <p14:creationId xmlns:p14="http://schemas.microsoft.com/office/powerpoint/2010/main" val="166205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CA62-F97A-438B-B7CD-9ED0E2EC74FD}"/>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133D050-4C98-4B92-A0FF-4B0CFDEC749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10395D4-5BC5-4BE4-BBF3-DE6129540BD5}"/>
              </a:ext>
            </a:extLst>
          </p:cNvPr>
          <p:cNvPicPr>
            <a:picLocks noChangeAspect="1"/>
          </p:cNvPicPr>
          <p:nvPr/>
        </p:nvPicPr>
        <p:blipFill>
          <a:blip r:embed="rId2"/>
          <a:stretch>
            <a:fillRect/>
          </a:stretch>
        </p:blipFill>
        <p:spPr>
          <a:xfrm>
            <a:off x="507832" y="435480"/>
            <a:ext cx="11379368" cy="5741483"/>
          </a:xfrm>
          <a:prstGeom prst="rect">
            <a:avLst/>
          </a:prstGeom>
        </p:spPr>
      </p:pic>
    </p:spTree>
    <p:extLst>
      <p:ext uri="{BB962C8B-B14F-4D97-AF65-F5344CB8AC3E}">
        <p14:creationId xmlns:p14="http://schemas.microsoft.com/office/powerpoint/2010/main" val="324099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0D01-35C5-4708-9342-6A0A9995F1F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7AC5F21-5206-4E04-8401-253CAE9F28C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48BFBE5-0560-4FF5-847E-8F462629EA35}"/>
              </a:ext>
            </a:extLst>
          </p:cNvPr>
          <p:cNvPicPr>
            <a:picLocks noChangeAspect="1"/>
          </p:cNvPicPr>
          <p:nvPr/>
        </p:nvPicPr>
        <p:blipFill>
          <a:blip r:embed="rId2"/>
          <a:stretch>
            <a:fillRect/>
          </a:stretch>
        </p:blipFill>
        <p:spPr>
          <a:xfrm>
            <a:off x="-45242" y="365125"/>
            <a:ext cx="11640894" cy="6022423"/>
          </a:xfrm>
          <a:prstGeom prst="rect">
            <a:avLst/>
          </a:prstGeom>
        </p:spPr>
      </p:pic>
    </p:spTree>
    <p:extLst>
      <p:ext uri="{BB962C8B-B14F-4D97-AF65-F5344CB8AC3E}">
        <p14:creationId xmlns:p14="http://schemas.microsoft.com/office/powerpoint/2010/main" val="310850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6CEF-A5FD-49C5-A3DE-C008DDFDA0C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8AC83AF-8143-4EFF-9F0B-456532A1C710}"/>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8D620F38-1C34-433D-B717-FB5295A3B8B6}"/>
              </a:ext>
            </a:extLst>
          </p:cNvPr>
          <p:cNvPicPr>
            <a:picLocks noChangeAspect="1"/>
          </p:cNvPicPr>
          <p:nvPr/>
        </p:nvPicPr>
        <p:blipFill>
          <a:blip r:embed="rId2"/>
          <a:stretch>
            <a:fillRect/>
          </a:stretch>
        </p:blipFill>
        <p:spPr>
          <a:xfrm>
            <a:off x="291548" y="265279"/>
            <a:ext cx="11754678" cy="6451887"/>
          </a:xfrm>
          <a:prstGeom prst="rect">
            <a:avLst/>
          </a:prstGeom>
        </p:spPr>
      </p:pic>
    </p:spTree>
    <p:extLst>
      <p:ext uri="{BB962C8B-B14F-4D97-AF65-F5344CB8AC3E}">
        <p14:creationId xmlns:p14="http://schemas.microsoft.com/office/powerpoint/2010/main" val="396600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D663-2737-4F38-B52E-A2F36288F6D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3346540-2DE0-4228-8CE5-D1677B3761B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1DB8099-FE5B-49D2-A3CD-60C4029B0544}"/>
              </a:ext>
            </a:extLst>
          </p:cNvPr>
          <p:cNvPicPr>
            <a:picLocks noChangeAspect="1"/>
          </p:cNvPicPr>
          <p:nvPr/>
        </p:nvPicPr>
        <p:blipFill>
          <a:blip r:embed="rId2"/>
          <a:stretch>
            <a:fillRect/>
          </a:stretch>
        </p:blipFill>
        <p:spPr>
          <a:xfrm>
            <a:off x="216345" y="262007"/>
            <a:ext cx="11538333" cy="5914956"/>
          </a:xfrm>
          <a:prstGeom prst="rect">
            <a:avLst/>
          </a:prstGeom>
        </p:spPr>
      </p:pic>
    </p:spTree>
    <p:extLst>
      <p:ext uri="{BB962C8B-B14F-4D97-AF65-F5344CB8AC3E}">
        <p14:creationId xmlns:p14="http://schemas.microsoft.com/office/powerpoint/2010/main" val="106241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263E-BDCA-4CAF-BF23-3F70E194741B}"/>
              </a:ext>
            </a:extLst>
          </p:cNvPr>
          <p:cNvSpPr>
            <a:spLocks noGrp="1"/>
          </p:cNvSpPr>
          <p:nvPr>
            <p:ph type="title"/>
          </p:nvPr>
        </p:nvSpPr>
        <p:spPr>
          <a:xfrm>
            <a:off x="1577009" y="524934"/>
            <a:ext cx="10515600" cy="1690688"/>
          </a:xfrm>
        </p:spPr>
        <p:txBody>
          <a:bodyPr>
            <a:normAutofit fontScale="90000"/>
          </a:bodyPr>
          <a:lstStyle/>
          <a:p>
            <a:r>
              <a:rPr lang="en-GB" b="1" i="0" dirty="0">
                <a:solidFill>
                  <a:srgbClr val="000000"/>
                </a:solidFill>
                <a:effectLst/>
                <a:latin typeface="arial" panose="020B0604020202020204" pitchFamily="34" charset="0"/>
              </a:rPr>
              <a:t>Self-determination theory applied to reading</a:t>
            </a:r>
            <a:br>
              <a:rPr lang="en-GB" b="1" i="0" dirty="0">
                <a:solidFill>
                  <a:srgbClr val="000000"/>
                </a:solidFill>
                <a:effectLst/>
                <a:latin typeface="arial" panose="020B0604020202020204" pitchFamily="34" charset="0"/>
              </a:rPr>
            </a:br>
            <a:endParaRPr lang="en-GB" dirty="0"/>
          </a:p>
        </p:txBody>
      </p:sp>
      <p:pic>
        <p:nvPicPr>
          <p:cNvPr id="5" name="Content Placeholder 4">
            <a:extLst>
              <a:ext uri="{FF2B5EF4-FFF2-40B4-BE49-F238E27FC236}">
                <a16:creationId xmlns:a16="http://schemas.microsoft.com/office/drawing/2014/main" id="{53A0823D-1822-41FA-AEF3-26C73FDEFBD1}"/>
              </a:ext>
            </a:extLst>
          </p:cNvPr>
          <p:cNvPicPr>
            <a:picLocks noGrp="1" noChangeAspect="1"/>
          </p:cNvPicPr>
          <p:nvPr>
            <p:ph idx="1"/>
          </p:nvPr>
        </p:nvPicPr>
        <p:blipFill>
          <a:blip r:embed="rId2"/>
          <a:stretch>
            <a:fillRect/>
          </a:stretch>
        </p:blipFill>
        <p:spPr>
          <a:xfrm>
            <a:off x="1577009" y="2437027"/>
            <a:ext cx="9144000" cy="3165231"/>
          </a:xfrm>
        </p:spPr>
      </p:pic>
    </p:spTree>
    <p:extLst>
      <p:ext uri="{BB962C8B-B14F-4D97-AF65-F5344CB8AC3E}">
        <p14:creationId xmlns:p14="http://schemas.microsoft.com/office/powerpoint/2010/main" val="2988107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C1A3-405F-4D2B-A878-CEF56BFDED7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121A1F4-0375-46C3-817A-D2B22D14579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63C4665-AC12-45D8-8164-142E2BE6A2C2}"/>
              </a:ext>
            </a:extLst>
          </p:cNvPr>
          <p:cNvPicPr>
            <a:picLocks noChangeAspect="1"/>
          </p:cNvPicPr>
          <p:nvPr/>
        </p:nvPicPr>
        <p:blipFill>
          <a:blip r:embed="rId2"/>
          <a:stretch>
            <a:fillRect/>
          </a:stretch>
        </p:blipFill>
        <p:spPr>
          <a:xfrm>
            <a:off x="339909" y="229659"/>
            <a:ext cx="11013891" cy="6153150"/>
          </a:xfrm>
          <a:prstGeom prst="rect">
            <a:avLst/>
          </a:prstGeom>
        </p:spPr>
      </p:pic>
    </p:spTree>
    <p:extLst>
      <p:ext uri="{BB962C8B-B14F-4D97-AF65-F5344CB8AC3E}">
        <p14:creationId xmlns:p14="http://schemas.microsoft.com/office/powerpoint/2010/main" val="408293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76B1-C44F-4E33-A049-80A2B4C262A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6BD09AC-8D57-4F5D-A638-8ABF1CA8E09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5741A90-CC84-45DD-B104-74C712F417A9}"/>
              </a:ext>
            </a:extLst>
          </p:cNvPr>
          <p:cNvPicPr>
            <a:picLocks noChangeAspect="1"/>
          </p:cNvPicPr>
          <p:nvPr/>
        </p:nvPicPr>
        <p:blipFill>
          <a:blip r:embed="rId2"/>
          <a:stretch>
            <a:fillRect/>
          </a:stretch>
        </p:blipFill>
        <p:spPr>
          <a:xfrm>
            <a:off x="437322" y="365125"/>
            <a:ext cx="11396772" cy="5995918"/>
          </a:xfrm>
          <a:prstGeom prst="rect">
            <a:avLst/>
          </a:prstGeom>
        </p:spPr>
      </p:pic>
    </p:spTree>
    <p:extLst>
      <p:ext uri="{BB962C8B-B14F-4D97-AF65-F5344CB8AC3E}">
        <p14:creationId xmlns:p14="http://schemas.microsoft.com/office/powerpoint/2010/main" val="235632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3493-3F35-416B-89D2-9D83149A68B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978572B-72EC-4CD0-BCE5-9A7F06DD74E9}"/>
              </a:ext>
            </a:extLst>
          </p:cNvPr>
          <p:cNvSpPr>
            <a:spLocks noGrp="1"/>
          </p:cNvSpPr>
          <p:nvPr>
            <p:ph idx="1"/>
          </p:nvPr>
        </p:nvSpPr>
        <p:spPr>
          <a:xfrm>
            <a:off x="838200" y="1812373"/>
            <a:ext cx="10515600" cy="4853470"/>
          </a:xfrm>
        </p:spPr>
        <p:txBody>
          <a:bodyPr/>
          <a:lstStyle/>
          <a:p>
            <a:endParaRPr lang="en-GB"/>
          </a:p>
        </p:txBody>
      </p:sp>
      <p:pic>
        <p:nvPicPr>
          <p:cNvPr id="5" name="Picture 4">
            <a:extLst>
              <a:ext uri="{FF2B5EF4-FFF2-40B4-BE49-F238E27FC236}">
                <a16:creationId xmlns:a16="http://schemas.microsoft.com/office/drawing/2014/main" id="{D7E2C097-833A-40C0-A388-4C5645A5C69C}"/>
              </a:ext>
            </a:extLst>
          </p:cNvPr>
          <p:cNvPicPr>
            <a:picLocks noChangeAspect="1"/>
          </p:cNvPicPr>
          <p:nvPr/>
        </p:nvPicPr>
        <p:blipFill>
          <a:blip r:embed="rId2"/>
          <a:stretch>
            <a:fillRect/>
          </a:stretch>
        </p:blipFill>
        <p:spPr>
          <a:xfrm>
            <a:off x="702365" y="0"/>
            <a:ext cx="10651435" cy="6018256"/>
          </a:xfrm>
          <a:prstGeom prst="rect">
            <a:avLst/>
          </a:prstGeom>
        </p:spPr>
      </p:pic>
    </p:spTree>
    <p:extLst>
      <p:ext uri="{BB962C8B-B14F-4D97-AF65-F5344CB8AC3E}">
        <p14:creationId xmlns:p14="http://schemas.microsoft.com/office/powerpoint/2010/main" val="286384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E5B1-7548-4933-B4F6-4FE073B61CA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AE8C581-6434-42E1-9219-F1FBBA3AE12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284759B-19CE-4E29-8ED5-1BB9A1918122}"/>
              </a:ext>
            </a:extLst>
          </p:cNvPr>
          <p:cNvPicPr>
            <a:picLocks noChangeAspect="1"/>
          </p:cNvPicPr>
          <p:nvPr/>
        </p:nvPicPr>
        <p:blipFill>
          <a:blip r:embed="rId2"/>
          <a:stretch>
            <a:fillRect/>
          </a:stretch>
        </p:blipFill>
        <p:spPr>
          <a:xfrm>
            <a:off x="-57808" y="1"/>
            <a:ext cx="12307615" cy="6394174"/>
          </a:xfrm>
          <a:prstGeom prst="rect">
            <a:avLst/>
          </a:prstGeom>
        </p:spPr>
      </p:pic>
    </p:spTree>
    <p:extLst>
      <p:ext uri="{BB962C8B-B14F-4D97-AF65-F5344CB8AC3E}">
        <p14:creationId xmlns:p14="http://schemas.microsoft.com/office/powerpoint/2010/main" val="618097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6AF-CF77-499A-A400-DB308985B19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EE00FDF-2C18-4186-9BB1-C2E198B4ECB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6297656-54E0-4850-936B-74DE808B1D4C}"/>
              </a:ext>
            </a:extLst>
          </p:cNvPr>
          <p:cNvPicPr>
            <a:picLocks noChangeAspect="1"/>
          </p:cNvPicPr>
          <p:nvPr/>
        </p:nvPicPr>
        <p:blipFill>
          <a:blip r:embed="rId2"/>
          <a:stretch>
            <a:fillRect/>
          </a:stretch>
        </p:blipFill>
        <p:spPr>
          <a:xfrm>
            <a:off x="0" y="-118280"/>
            <a:ext cx="12364278" cy="6611155"/>
          </a:xfrm>
          <a:prstGeom prst="rect">
            <a:avLst/>
          </a:prstGeom>
        </p:spPr>
      </p:pic>
    </p:spTree>
    <p:extLst>
      <p:ext uri="{BB962C8B-B14F-4D97-AF65-F5344CB8AC3E}">
        <p14:creationId xmlns:p14="http://schemas.microsoft.com/office/powerpoint/2010/main" val="3188738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4639D-2B62-4C13-85B3-CF7392967460}"/>
              </a:ext>
            </a:extLst>
          </p:cNvPr>
          <p:cNvPicPr>
            <a:picLocks noChangeAspect="1"/>
          </p:cNvPicPr>
          <p:nvPr/>
        </p:nvPicPr>
        <p:blipFill>
          <a:blip r:embed="rId2"/>
          <a:stretch>
            <a:fillRect/>
          </a:stretch>
        </p:blipFill>
        <p:spPr>
          <a:xfrm>
            <a:off x="1312847" y="365125"/>
            <a:ext cx="8813286" cy="4745841"/>
          </a:xfrm>
          <a:prstGeom prst="rect">
            <a:avLst/>
          </a:prstGeom>
        </p:spPr>
      </p:pic>
      <p:sp>
        <p:nvSpPr>
          <p:cNvPr id="4" name="TextBox 3">
            <a:extLst>
              <a:ext uri="{FF2B5EF4-FFF2-40B4-BE49-F238E27FC236}">
                <a16:creationId xmlns:a16="http://schemas.microsoft.com/office/drawing/2014/main" id="{579811A5-129F-45CE-A21F-25EFC04ECF51}"/>
              </a:ext>
            </a:extLst>
          </p:cNvPr>
          <p:cNvSpPr txBox="1"/>
          <p:nvPr/>
        </p:nvSpPr>
        <p:spPr>
          <a:xfrm>
            <a:off x="567267" y="5291667"/>
            <a:ext cx="7382933" cy="369332"/>
          </a:xfrm>
          <a:prstGeom prst="rect">
            <a:avLst/>
          </a:prstGeom>
          <a:noFill/>
        </p:spPr>
        <p:txBody>
          <a:bodyPr wrap="square" rtlCol="0">
            <a:spAutoFit/>
          </a:bodyPr>
          <a:lstStyle/>
          <a:p>
            <a:r>
              <a:rPr lang="en-GB" dirty="0">
                <a:hlinkClick r:id="rId3"/>
              </a:rPr>
              <a:t>https://www.st-johns-gosport.hants.sch.uk/page/?title=Phonics&amp;pid=27</a:t>
            </a:r>
            <a:endParaRPr lang="en-GB" dirty="0"/>
          </a:p>
        </p:txBody>
      </p:sp>
      <p:sp>
        <p:nvSpPr>
          <p:cNvPr id="6" name="TextBox 5">
            <a:extLst>
              <a:ext uri="{FF2B5EF4-FFF2-40B4-BE49-F238E27FC236}">
                <a16:creationId xmlns:a16="http://schemas.microsoft.com/office/drawing/2014/main" id="{1523FF3D-01CA-4E5D-8146-D955F8F8BC4C}"/>
              </a:ext>
            </a:extLst>
          </p:cNvPr>
          <p:cNvSpPr txBox="1"/>
          <p:nvPr/>
        </p:nvSpPr>
        <p:spPr>
          <a:xfrm>
            <a:off x="6502400" y="5657671"/>
            <a:ext cx="5435600" cy="1200329"/>
          </a:xfrm>
          <a:prstGeom prst="rect">
            <a:avLst/>
          </a:prstGeom>
          <a:noFill/>
        </p:spPr>
        <p:txBody>
          <a:bodyPr wrap="square" rtlCol="0">
            <a:spAutoFit/>
          </a:bodyPr>
          <a:lstStyle/>
          <a:p>
            <a:r>
              <a:rPr lang="en-GB" dirty="0"/>
              <a:t>We are going to update our website with useful links and tips for reading at home. </a:t>
            </a:r>
          </a:p>
          <a:p>
            <a:r>
              <a:rPr lang="en-GB" dirty="0"/>
              <a:t>We are going to send home a monthly reading newsletter. </a:t>
            </a:r>
          </a:p>
        </p:txBody>
      </p:sp>
    </p:spTree>
    <p:extLst>
      <p:ext uri="{BB962C8B-B14F-4D97-AF65-F5344CB8AC3E}">
        <p14:creationId xmlns:p14="http://schemas.microsoft.com/office/powerpoint/2010/main" val="80731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133C-9643-4AD0-8C29-430525317CC8}"/>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022EC0A9-E6A1-48E4-9FE4-1728472EFAF0}"/>
              </a:ext>
            </a:extLst>
          </p:cNvPr>
          <p:cNvGraphicFramePr>
            <a:graphicFrameLocks noGrp="1" noChangeAspect="1"/>
          </p:cNvGraphicFramePr>
          <p:nvPr>
            <p:ph idx="1"/>
            <p:extLst>
              <p:ext uri="{D42A27DB-BD31-4B8C-83A1-F6EECF244321}">
                <p14:modId xmlns:p14="http://schemas.microsoft.com/office/powerpoint/2010/main" val="1754498369"/>
              </p:ext>
            </p:extLst>
          </p:nvPr>
        </p:nvGraphicFramePr>
        <p:xfrm>
          <a:off x="2227263" y="1825625"/>
          <a:ext cx="7735887" cy="4351338"/>
        </p:xfrm>
        <a:graphic>
          <a:graphicData uri="http://schemas.openxmlformats.org/presentationml/2006/ole">
            <mc:AlternateContent xmlns:mc="http://schemas.openxmlformats.org/markup-compatibility/2006">
              <mc:Choice xmlns:v="urn:schemas-microsoft-com:vml" Requires="v">
                <p:oleObj spid="_x0000_s1029" name="Acrobat Document" r:id="rId3" imgW="7315200" imgH="4114800" progId="AcroExch.Document.DC">
                  <p:embed/>
                </p:oleObj>
              </mc:Choice>
              <mc:Fallback>
                <p:oleObj name="Acrobat Document" r:id="rId3" imgW="7315200" imgH="4114800" progId="AcroExch.Document.DC">
                  <p:embed/>
                  <p:pic>
                    <p:nvPicPr>
                      <p:cNvPr id="0" name=""/>
                      <p:cNvPicPr/>
                      <p:nvPr/>
                    </p:nvPicPr>
                    <p:blipFill>
                      <a:blip r:embed="rId4"/>
                      <a:stretch>
                        <a:fillRect/>
                      </a:stretch>
                    </p:blipFill>
                    <p:spPr>
                      <a:xfrm>
                        <a:off x="2227263" y="1825625"/>
                        <a:ext cx="7735887" cy="4351338"/>
                      </a:xfrm>
                      <a:prstGeom prst="rect">
                        <a:avLst/>
                      </a:prstGeom>
                    </p:spPr>
                  </p:pic>
                </p:oleObj>
              </mc:Fallback>
            </mc:AlternateContent>
          </a:graphicData>
        </a:graphic>
      </p:graphicFrame>
    </p:spTree>
    <p:extLst>
      <p:ext uri="{BB962C8B-B14F-4D97-AF65-F5344CB8AC3E}">
        <p14:creationId xmlns:p14="http://schemas.microsoft.com/office/powerpoint/2010/main" val="127621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02D0-C9FE-4788-9FCF-70C266D45C41}"/>
              </a:ext>
            </a:extLst>
          </p:cNvPr>
          <p:cNvSpPr>
            <a:spLocks noGrp="1"/>
          </p:cNvSpPr>
          <p:nvPr>
            <p:ph type="title"/>
          </p:nvPr>
        </p:nvSpPr>
        <p:spPr/>
        <p:txBody>
          <a:bodyPr/>
          <a:lstStyle/>
          <a:p>
            <a:r>
              <a:rPr lang="en-GB" dirty="0"/>
              <a:t>Any questions…..</a:t>
            </a:r>
          </a:p>
        </p:txBody>
      </p:sp>
      <p:pic>
        <p:nvPicPr>
          <p:cNvPr id="4" name="Picture 3">
            <a:extLst>
              <a:ext uri="{FF2B5EF4-FFF2-40B4-BE49-F238E27FC236}">
                <a16:creationId xmlns:a16="http://schemas.microsoft.com/office/drawing/2014/main" id="{EDAFB3BB-2480-4BA0-A040-8045999B9578}"/>
              </a:ext>
            </a:extLst>
          </p:cNvPr>
          <p:cNvPicPr>
            <a:picLocks noChangeAspect="1"/>
          </p:cNvPicPr>
          <p:nvPr/>
        </p:nvPicPr>
        <p:blipFill>
          <a:blip r:embed="rId2"/>
          <a:stretch>
            <a:fillRect/>
          </a:stretch>
        </p:blipFill>
        <p:spPr>
          <a:xfrm>
            <a:off x="5733294" y="1582433"/>
            <a:ext cx="3248478" cy="4353533"/>
          </a:xfrm>
          <a:prstGeom prst="rect">
            <a:avLst/>
          </a:prstGeom>
        </p:spPr>
      </p:pic>
    </p:spTree>
    <p:extLst>
      <p:ext uri="{BB962C8B-B14F-4D97-AF65-F5344CB8AC3E}">
        <p14:creationId xmlns:p14="http://schemas.microsoft.com/office/powerpoint/2010/main" val="83892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AF85F88-1175-4238-8B48-C47D7A2507AF}"/>
              </a:ext>
            </a:extLst>
          </p:cNvPr>
          <p:cNvPicPr>
            <a:picLocks noGrp="1" noChangeAspect="1"/>
          </p:cNvPicPr>
          <p:nvPr>
            <p:ph idx="1"/>
          </p:nvPr>
        </p:nvPicPr>
        <p:blipFill>
          <a:blip r:embed="rId2"/>
          <a:stretch>
            <a:fillRect/>
          </a:stretch>
        </p:blipFill>
        <p:spPr>
          <a:xfrm>
            <a:off x="265043" y="1905000"/>
            <a:ext cx="11661913" cy="3816257"/>
          </a:xfrm>
        </p:spPr>
      </p:pic>
    </p:spTree>
    <p:extLst>
      <p:ext uri="{BB962C8B-B14F-4D97-AF65-F5344CB8AC3E}">
        <p14:creationId xmlns:p14="http://schemas.microsoft.com/office/powerpoint/2010/main" val="96247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DB7E-54CF-4269-A061-8FBA48903F7E}"/>
              </a:ext>
            </a:extLst>
          </p:cNvPr>
          <p:cNvSpPr>
            <a:spLocks noGrp="1"/>
          </p:cNvSpPr>
          <p:nvPr>
            <p:ph type="title"/>
          </p:nvPr>
        </p:nvSpPr>
        <p:spPr>
          <a:xfrm>
            <a:off x="372901" y="265412"/>
            <a:ext cx="10836965" cy="1518410"/>
          </a:xfrm>
        </p:spPr>
        <p:txBody>
          <a:bodyPr>
            <a:normAutofit/>
          </a:bodyPr>
          <a:lstStyle/>
          <a:p>
            <a:r>
              <a:rPr lang="en-GB" b="0" i="0" dirty="0">
                <a:solidFill>
                  <a:srgbClr val="333333"/>
                </a:solidFill>
                <a:effectLst/>
                <a:latin typeface="arial" panose="020B0604020202020204" pitchFamily="34" charset="0"/>
              </a:rPr>
              <a:t> What do we mean by “reading” (Clark and </a:t>
            </a:r>
            <a:r>
              <a:rPr lang="en-GB" b="0" i="0" dirty="0" err="1">
                <a:solidFill>
                  <a:srgbClr val="333333"/>
                </a:solidFill>
                <a:effectLst/>
                <a:latin typeface="arial" panose="020B0604020202020204" pitchFamily="34" charset="0"/>
              </a:rPr>
              <a:t>Teravainen</a:t>
            </a:r>
            <a:r>
              <a:rPr lang="en-GB" b="0" i="0" dirty="0">
                <a:solidFill>
                  <a:srgbClr val="333333"/>
                </a:solidFill>
                <a:effectLst/>
                <a:latin typeface="arial" panose="020B0604020202020204" pitchFamily="34" charset="0"/>
              </a:rPr>
              <a:t>, 2017, p2)</a:t>
            </a:r>
            <a:endParaRPr lang="en-GB" dirty="0"/>
          </a:p>
        </p:txBody>
      </p:sp>
      <p:pic>
        <p:nvPicPr>
          <p:cNvPr id="5" name="Content Placeholder 4">
            <a:extLst>
              <a:ext uri="{FF2B5EF4-FFF2-40B4-BE49-F238E27FC236}">
                <a16:creationId xmlns:a16="http://schemas.microsoft.com/office/drawing/2014/main" id="{C74C2634-601C-4B82-A348-3C8CF2E947F1}"/>
              </a:ext>
            </a:extLst>
          </p:cNvPr>
          <p:cNvPicPr>
            <a:picLocks noGrp="1" noChangeAspect="1"/>
          </p:cNvPicPr>
          <p:nvPr>
            <p:ph idx="1"/>
          </p:nvPr>
        </p:nvPicPr>
        <p:blipFill>
          <a:blip r:embed="rId2"/>
          <a:stretch>
            <a:fillRect/>
          </a:stretch>
        </p:blipFill>
        <p:spPr>
          <a:xfrm>
            <a:off x="3020193" y="1905137"/>
            <a:ext cx="6151613" cy="4587737"/>
          </a:xfrm>
        </p:spPr>
      </p:pic>
    </p:spTree>
    <p:extLst>
      <p:ext uri="{BB962C8B-B14F-4D97-AF65-F5344CB8AC3E}">
        <p14:creationId xmlns:p14="http://schemas.microsoft.com/office/powerpoint/2010/main" val="1982533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7DC1-6B34-4DF4-9AAC-5358AC1DD24B}"/>
              </a:ext>
            </a:extLst>
          </p:cNvPr>
          <p:cNvSpPr>
            <a:spLocks noGrp="1"/>
          </p:cNvSpPr>
          <p:nvPr>
            <p:ph type="title"/>
          </p:nvPr>
        </p:nvSpPr>
        <p:spPr/>
        <p:txBody>
          <a:bodyPr/>
          <a:lstStyle/>
          <a:p>
            <a:r>
              <a:rPr lang="en-GB" b="1" i="0" dirty="0">
                <a:solidFill>
                  <a:srgbClr val="000000"/>
                </a:solidFill>
                <a:effectLst/>
                <a:latin typeface="arial" panose="020B0604020202020204" pitchFamily="34" charset="0"/>
              </a:rPr>
              <a:t>Concerns about reading enjoyment</a:t>
            </a:r>
            <a:br>
              <a:rPr lang="en-GB" b="1" i="0" dirty="0">
                <a:solidFill>
                  <a:srgbClr val="000000"/>
                </a:solidFill>
                <a:effectLst/>
                <a:latin typeface="arial" panose="020B0604020202020204" pitchFamily="34" charset="0"/>
              </a:rPr>
            </a:br>
            <a:endParaRPr lang="en-GB" dirty="0"/>
          </a:p>
        </p:txBody>
      </p:sp>
      <p:sp>
        <p:nvSpPr>
          <p:cNvPr id="7" name="TextBox 6">
            <a:extLst>
              <a:ext uri="{FF2B5EF4-FFF2-40B4-BE49-F238E27FC236}">
                <a16:creationId xmlns:a16="http://schemas.microsoft.com/office/drawing/2014/main" id="{FF9C4C34-2556-4AF0-9E2D-98186442C6F7}"/>
              </a:ext>
            </a:extLst>
          </p:cNvPr>
          <p:cNvSpPr txBox="1"/>
          <p:nvPr/>
        </p:nvSpPr>
        <p:spPr>
          <a:xfrm>
            <a:off x="838200" y="1418440"/>
            <a:ext cx="10905067" cy="5078313"/>
          </a:xfrm>
          <a:prstGeom prst="rect">
            <a:avLst/>
          </a:prstGeom>
          <a:noFill/>
        </p:spPr>
        <p:txBody>
          <a:bodyPr wrap="square">
            <a:spAutoFit/>
          </a:bodyPr>
          <a:lstStyle/>
          <a:p>
            <a:pPr marL="285750" indent="-285750">
              <a:buFont typeface="Arial" panose="020B0604020202020204" pitchFamily="34" charset="0"/>
              <a:buChar char="•"/>
            </a:pPr>
            <a:r>
              <a:rPr lang="en-GB" dirty="0"/>
              <a:t>Recent research shows that fewer children are enjoying reading for pleasure than ever before. In fact, less than half of 8–18-year-olds say they enjoy reading, and the number drops as children get older.</a:t>
            </a:r>
          </a:p>
          <a:p>
            <a:endParaRPr lang="en-GB" dirty="0"/>
          </a:p>
          <a:p>
            <a:pPr marL="285750" indent="-285750">
              <a:buFont typeface="Arial" panose="020B0604020202020204" pitchFamily="34" charset="0"/>
              <a:buChar char="•"/>
            </a:pPr>
            <a:r>
              <a:rPr lang="en-GB" dirty="0"/>
              <a:t> Boys and children on free school meals are finding it hardest to keep reading regularly.</a:t>
            </a:r>
          </a:p>
          <a:p>
            <a:endParaRPr lang="en-GB" dirty="0"/>
          </a:p>
          <a:p>
            <a:endParaRPr lang="en-GB" dirty="0"/>
          </a:p>
          <a:p>
            <a:r>
              <a:rPr lang="en-GB" b="1" u="sng" dirty="0"/>
              <a:t>We know that reading for fun makes a big difference to learning and confidence, so we want to work together to turn this around. </a:t>
            </a:r>
          </a:p>
          <a:p>
            <a:endParaRPr lang="en-GB" dirty="0"/>
          </a:p>
          <a:p>
            <a:r>
              <a:rPr lang="en-GB" dirty="0"/>
              <a:t>Even a few minutes of reading at home each day can help your child develop skills and a love of stories that will last a lifetime.</a:t>
            </a:r>
          </a:p>
          <a:p>
            <a:endParaRPr lang="en-GB" b="1" dirty="0">
              <a:highlight>
                <a:srgbClr val="FFFF00"/>
              </a:highlight>
            </a:endParaRPr>
          </a:p>
          <a:p>
            <a:r>
              <a:rPr lang="en-GB" b="1" dirty="0">
                <a:highlight>
                  <a:srgbClr val="FFFF00"/>
                </a:highlight>
              </a:rPr>
              <a:t>Here are some simple ideas to make reading enjoyable:</a:t>
            </a:r>
          </a:p>
          <a:p>
            <a:endParaRPr lang="en-GB" dirty="0"/>
          </a:p>
          <a:p>
            <a:r>
              <a:rPr lang="en-GB" dirty="0"/>
              <a:t>Let them choose – comics, magazines, or books they love.</a:t>
            </a:r>
          </a:p>
          <a:p>
            <a:r>
              <a:rPr lang="en-GB" dirty="0"/>
              <a:t>Read together – share a story or take turns reading aloud.</a:t>
            </a:r>
          </a:p>
          <a:p>
            <a:endParaRPr lang="en-GB" dirty="0"/>
          </a:p>
          <a:p>
            <a:r>
              <a:rPr lang="en-GB" dirty="0"/>
              <a:t>Talk about books – ask what they liked or what might happen next.</a:t>
            </a:r>
          </a:p>
        </p:txBody>
      </p:sp>
    </p:spTree>
    <p:extLst>
      <p:ext uri="{BB962C8B-B14F-4D97-AF65-F5344CB8AC3E}">
        <p14:creationId xmlns:p14="http://schemas.microsoft.com/office/powerpoint/2010/main" val="95881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558B3-C988-4DD0-9A39-66A8A9EAFA36}"/>
              </a:ext>
            </a:extLst>
          </p:cNvPr>
          <p:cNvSpPr>
            <a:spLocks noGrp="1"/>
          </p:cNvSpPr>
          <p:nvPr>
            <p:ph type="title"/>
          </p:nvPr>
        </p:nvSpPr>
        <p:spPr/>
        <p:txBody>
          <a:bodyPr>
            <a:normAutofit fontScale="90000"/>
          </a:bodyPr>
          <a:lstStyle/>
          <a:p>
            <a:r>
              <a:rPr lang="en-GB" b="1" i="0" dirty="0">
                <a:solidFill>
                  <a:srgbClr val="000000"/>
                </a:solidFill>
                <a:effectLst/>
                <a:latin typeface="Relative NLT"/>
              </a:rPr>
              <a:t>What is the life-long impact of not being able to read?</a:t>
            </a:r>
            <a:br>
              <a:rPr lang="en-GB" b="1" i="0" dirty="0">
                <a:solidFill>
                  <a:srgbClr val="000000"/>
                </a:solidFill>
                <a:effectLst/>
                <a:latin typeface="Relative NLT"/>
              </a:rPr>
            </a:br>
            <a:endParaRPr lang="en-GB" dirty="0"/>
          </a:p>
        </p:txBody>
      </p:sp>
      <p:sp>
        <p:nvSpPr>
          <p:cNvPr id="5" name="Content Placeholder 4">
            <a:extLst>
              <a:ext uri="{FF2B5EF4-FFF2-40B4-BE49-F238E27FC236}">
                <a16:creationId xmlns:a16="http://schemas.microsoft.com/office/drawing/2014/main" id="{B59D685A-B2A3-4B16-B6A7-F3983EDED7C4}"/>
              </a:ext>
            </a:extLst>
          </p:cNvPr>
          <p:cNvSpPr>
            <a:spLocks noGrp="1"/>
          </p:cNvSpPr>
          <p:nvPr>
            <p:ph idx="1"/>
          </p:nvPr>
        </p:nvSpPr>
        <p:spPr>
          <a:xfrm>
            <a:off x="486833" y="1591997"/>
            <a:ext cx="11218333" cy="4351338"/>
          </a:xfrm>
        </p:spPr>
        <p:txBody>
          <a:bodyPr>
            <a:normAutofit fontScale="92500" lnSpcReduction="20000"/>
          </a:bodyPr>
          <a:lstStyle/>
          <a:p>
            <a:pPr marL="0" indent="0">
              <a:buNone/>
            </a:pPr>
            <a:r>
              <a:rPr lang="en-GB" b="1" dirty="0">
                <a:solidFill>
                  <a:schemeClr val="accent1"/>
                </a:solidFill>
                <a:latin typeface="Comic Sans MS" panose="030F0702030302020204" pitchFamily="66" charset="0"/>
              </a:rPr>
              <a:t>Education and Employment</a:t>
            </a:r>
          </a:p>
          <a:p>
            <a:pPr marL="0" indent="0">
              <a:buNone/>
            </a:pPr>
            <a:r>
              <a:rPr lang="en-GB" dirty="0">
                <a:solidFill>
                  <a:schemeClr val="accent1"/>
                </a:solidFill>
                <a:latin typeface="Comic Sans MS" panose="030F0702030302020204" pitchFamily="66" charset="0"/>
              </a:rPr>
              <a:t>Reading ability strongly predicts educational attainment in primary, secondary and higher education.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 </a:t>
            </a:r>
            <a:r>
              <a:rPr lang="en-GB" dirty="0">
                <a:solidFill>
                  <a:srgbClr val="00B050"/>
                </a:solidFill>
                <a:latin typeface="Comic Sans MS" panose="030F0702030302020204" pitchFamily="66" charset="0"/>
              </a:rPr>
              <a:t>Children who struggle with reading are less likely to complete secondary school and gain qualifications, which limits access to skilled jobs and higher education. [cfey.org]</a:t>
            </a:r>
          </a:p>
          <a:p>
            <a:pPr marL="0" indent="0">
              <a:buNone/>
            </a:pPr>
            <a:endParaRPr lang="en-GB" dirty="0">
              <a:latin typeface="Comic Sans MS" panose="030F0702030302020204" pitchFamily="66" charset="0"/>
            </a:endParaRPr>
          </a:p>
          <a:p>
            <a:pPr marL="0" indent="0">
              <a:buNone/>
            </a:pPr>
            <a:r>
              <a:rPr lang="en-GB" dirty="0">
                <a:solidFill>
                  <a:srgbClr val="FF0000"/>
                </a:solidFill>
                <a:latin typeface="Comic Sans MS" panose="030F0702030302020204" pitchFamily="66" charset="0"/>
              </a:rPr>
              <a:t>Adults with very poor literacy skills earn £1,500 less per year on average and around £33,000 less over a lifetime compared to those with basic literacy. They are more likely to be unemployed or stuck in low-paying, insecure jobs. </a:t>
            </a:r>
          </a:p>
        </p:txBody>
      </p:sp>
    </p:spTree>
    <p:extLst>
      <p:ext uri="{BB962C8B-B14F-4D97-AF65-F5344CB8AC3E}">
        <p14:creationId xmlns:p14="http://schemas.microsoft.com/office/powerpoint/2010/main" val="318395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403BB-04F5-4341-AC0A-955C7DD953D7}"/>
              </a:ext>
            </a:extLst>
          </p:cNvPr>
          <p:cNvSpPr txBox="1"/>
          <p:nvPr/>
        </p:nvSpPr>
        <p:spPr>
          <a:xfrm>
            <a:off x="592666" y="479610"/>
            <a:ext cx="10676467" cy="5693866"/>
          </a:xfrm>
          <a:prstGeom prst="rect">
            <a:avLst/>
          </a:prstGeom>
          <a:noFill/>
        </p:spPr>
        <p:txBody>
          <a:bodyPr wrap="square">
            <a:spAutoFit/>
          </a:bodyPr>
          <a:lstStyle/>
          <a:p>
            <a:r>
              <a:rPr lang="en-GB" sz="2800" b="1" u="sng" dirty="0">
                <a:latin typeface="Comic Sans MS" panose="030F0702030302020204" pitchFamily="66" charset="0"/>
              </a:rPr>
              <a:t>Health and Wellbeing</a:t>
            </a:r>
          </a:p>
          <a:p>
            <a:endParaRPr lang="en-GB" sz="2800" dirty="0">
              <a:latin typeface="Comic Sans MS" panose="030F0702030302020204" pitchFamily="66" charset="0"/>
            </a:endParaRPr>
          </a:p>
          <a:p>
            <a:r>
              <a:rPr lang="en-GB" sz="2800" dirty="0">
                <a:solidFill>
                  <a:schemeClr val="accent6">
                    <a:lumMod val="75000"/>
                  </a:schemeClr>
                </a:solidFill>
                <a:latin typeface="Comic Sans MS" panose="030F0702030302020204" pitchFamily="66" charset="0"/>
              </a:rPr>
              <a:t>Low literacy is linked to poor health outcomes because individuals struggle to understand medical instructions, prescriptions, and health information. This leads to higher rates of chronic conditions (e.g., diabetes, heart disease) and more emergency visits. </a:t>
            </a:r>
          </a:p>
          <a:p>
            <a:endParaRPr lang="en-GB" sz="2800" dirty="0">
              <a:latin typeface="Comic Sans MS" panose="030F0702030302020204" pitchFamily="66" charset="0"/>
            </a:endParaRPr>
          </a:p>
          <a:p>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solidFill>
                  <a:schemeClr val="accent1"/>
                </a:solidFill>
                <a:latin typeface="Comic Sans MS" panose="030F0702030302020204" pitchFamily="66" charset="0"/>
              </a:rPr>
              <a:t>People with poor reading skills are less likely to use preventive health services and manage treatments effectively, increasing healthcare costs and reducing life expectancy.</a:t>
            </a:r>
          </a:p>
        </p:txBody>
      </p:sp>
    </p:spTree>
    <p:extLst>
      <p:ext uri="{BB962C8B-B14F-4D97-AF65-F5344CB8AC3E}">
        <p14:creationId xmlns:p14="http://schemas.microsoft.com/office/powerpoint/2010/main" val="301887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0B5C-2888-47E4-B430-42A6BFB43C66}"/>
              </a:ext>
            </a:extLst>
          </p:cNvPr>
          <p:cNvSpPr>
            <a:spLocks noGrp="1"/>
          </p:cNvSpPr>
          <p:nvPr>
            <p:ph type="title"/>
          </p:nvPr>
        </p:nvSpPr>
        <p:spPr>
          <a:xfrm>
            <a:off x="1041400" y="2766218"/>
            <a:ext cx="10515600" cy="1325563"/>
          </a:xfrm>
        </p:spPr>
        <p:txBody>
          <a:bodyPr/>
          <a:lstStyle/>
          <a:p>
            <a:r>
              <a:rPr lang="en-GB" dirty="0"/>
              <a:t>We can make a difference together…..</a:t>
            </a:r>
          </a:p>
        </p:txBody>
      </p:sp>
      <p:pic>
        <p:nvPicPr>
          <p:cNvPr id="4" name="Picture 3">
            <a:extLst>
              <a:ext uri="{FF2B5EF4-FFF2-40B4-BE49-F238E27FC236}">
                <a16:creationId xmlns:a16="http://schemas.microsoft.com/office/drawing/2014/main" id="{E2B4C7FA-227B-46E3-BD98-5CE4100CA219}"/>
              </a:ext>
            </a:extLst>
          </p:cNvPr>
          <p:cNvPicPr>
            <a:picLocks noChangeAspect="1"/>
          </p:cNvPicPr>
          <p:nvPr/>
        </p:nvPicPr>
        <p:blipFill>
          <a:blip r:embed="rId2"/>
          <a:stretch>
            <a:fillRect/>
          </a:stretch>
        </p:blipFill>
        <p:spPr>
          <a:xfrm>
            <a:off x="9215150" y="192351"/>
            <a:ext cx="2637570" cy="3039601"/>
          </a:xfrm>
          <a:prstGeom prst="rect">
            <a:avLst/>
          </a:prstGeom>
        </p:spPr>
      </p:pic>
      <p:pic>
        <p:nvPicPr>
          <p:cNvPr id="6" name="Picture 5">
            <a:extLst>
              <a:ext uri="{FF2B5EF4-FFF2-40B4-BE49-F238E27FC236}">
                <a16:creationId xmlns:a16="http://schemas.microsoft.com/office/drawing/2014/main" id="{4E5FB392-F9EA-437B-9F4F-7EC94AD96D59}"/>
              </a:ext>
            </a:extLst>
          </p:cNvPr>
          <p:cNvPicPr>
            <a:picLocks noChangeAspect="1"/>
          </p:cNvPicPr>
          <p:nvPr/>
        </p:nvPicPr>
        <p:blipFill>
          <a:blip r:embed="rId3"/>
          <a:stretch>
            <a:fillRect/>
          </a:stretch>
        </p:blipFill>
        <p:spPr>
          <a:xfrm>
            <a:off x="821589" y="4091781"/>
            <a:ext cx="2962688" cy="2486372"/>
          </a:xfrm>
          <a:prstGeom prst="rect">
            <a:avLst/>
          </a:prstGeom>
        </p:spPr>
      </p:pic>
      <p:sp>
        <p:nvSpPr>
          <p:cNvPr id="7" name="TextBox 6">
            <a:extLst>
              <a:ext uri="{FF2B5EF4-FFF2-40B4-BE49-F238E27FC236}">
                <a16:creationId xmlns:a16="http://schemas.microsoft.com/office/drawing/2014/main" id="{1DA8E7BA-F88F-4390-A95B-FAD114EA5057}"/>
              </a:ext>
            </a:extLst>
          </p:cNvPr>
          <p:cNvSpPr txBox="1"/>
          <p:nvPr/>
        </p:nvSpPr>
        <p:spPr>
          <a:xfrm>
            <a:off x="6096000" y="4470400"/>
            <a:ext cx="5350933" cy="1200329"/>
          </a:xfrm>
          <a:prstGeom prst="rect">
            <a:avLst/>
          </a:prstGeom>
          <a:noFill/>
        </p:spPr>
        <p:txBody>
          <a:bodyPr wrap="square" rtlCol="0">
            <a:spAutoFit/>
          </a:bodyPr>
          <a:lstStyle/>
          <a:p>
            <a:r>
              <a:rPr lang="en-GB" dirty="0"/>
              <a:t>Our aim at St John’s is to work in partnership to increase each child’s confidence and ability in reading. We want to promote a love of reading which will lead to better outcomes for children later in life. </a:t>
            </a:r>
          </a:p>
        </p:txBody>
      </p:sp>
    </p:spTree>
    <p:extLst>
      <p:ext uri="{BB962C8B-B14F-4D97-AF65-F5344CB8AC3E}">
        <p14:creationId xmlns:p14="http://schemas.microsoft.com/office/powerpoint/2010/main" val="350725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2BB3-2E8A-41DA-B36A-433D2774580F}"/>
              </a:ext>
            </a:extLst>
          </p:cNvPr>
          <p:cNvSpPr>
            <a:spLocks noGrp="1"/>
          </p:cNvSpPr>
          <p:nvPr>
            <p:ph type="title"/>
          </p:nvPr>
        </p:nvSpPr>
        <p:spPr/>
        <p:txBody>
          <a:bodyPr>
            <a:normAutofit/>
          </a:bodyPr>
          <a:lstStyle/>
          <a:p>
            <a:pPr marL="228600" marR="0" lvl="0" indent="-228600" algn="ctr" defTabSz="914400" rtl="0" eaLnBrk="1" fontAlgn="auto" latinLnBrk="0" hangingPunct="1">
              <a:lnSpc>
                <a:spcPct val="90000"/>
              </a:lnSpc>
              <a:spcBef>
                <a:spcPts val="1000"/>
              </a:spcBef>
              <a:spcAft>
                <a:spcPts val="0"/>
              </a:spcAft>
              <a:tabLst/>
              <a:defRPr/>
            </a:pPr>
            <a:r>
              <a:rPr kumimoji="0" lang="en-GB" b="0"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t>Phonics and Early Reading</a:t>
            </a:r>
            <a:br>
              <a:rPr kumimoji="0" lang="en-GB" b="0" i="0" u="none" strike="noStrike" kern="1200" cap="none" spc="0" normalizeH="0" baseline="0" noProof="0" dirty="0">
                <a:ln>
                  <a:noFill/>
                </a:ln>
                <a:solidFill>
                  <a:srgbClr val="4472C4"/>
                </a:solidFill>
                <a:effectLst/>
                <a:uLnTx/>
                <a:uFillTx/>
                <a:latin typeface="Comic Sans MS" panose="030F0702030302020204" pitchFamily="66" charset="0"/>
                <a:ea typeface="+mn-ea"/>
                <a:cs typeface="+mn-cs"/>
              </a:rPr>
            </a:br>
            <a:endParaRPr lang="en-GB" dirty="0"/>
          </a:p>
        </p:txBody>
      </p:sp>
      <p:sp>
        <p:nvSpPr>
          <p:cNvPr id="3" name="Content Placeholder 2">
            <a:extLst>
              <a:ext uri="{FF2B5EF4-FFF2-40B4-BE49-F238E27FC236}">
                <a16:creationId xmlns:a16="http://schemas.microsoft.com/office/drawing/2014/main" id="{1340DF3A-9D75-4E6F-AA13-287BE9CA74C3}"/>
              </a:ext>
            </a:extLst>
          </p:cNvPr>
          <p:cNvSpPr>
            <a:spLocks noGrp="1"/>
          </p:cNvSpPr>
          <p:nvPr>
            <p:ph idx="1"/>
          </p:nvPr>
        </p:nvSpPr>
        <p:spPr/>
        <p:txBody>
          <a:bodyPr/>
          <a:lstStyle/>
          <a:p>
            <a:endParaRPr lang="en-GB" dirty="0">
              <a:solidFill>
                <a:schemeClr val="accent1"/>
              </a:solidFill>
              <a:latin typeface="Comic Sans MS" panose="030F0702030302020204" pitchFamily="66" charset="0"/>
            </a:endParaRPr>
          </a:p>
          <a:p>
            <a:r>
              <a:rPr lang="en-GB" dirty="0">
                <a:solidFill>
                  <a:schemeClr val="accent1"/>
                </a:solidFill>
                <a:latin typeface="Comic Sans MS" panose="030F0702030302020204" pitchFamily="66" charset="0"/>
              </a:rPr>
              <a:t> Part 1 – information about how we teach phonics</a:t>
            </a:r>
          </a:p>
          <a:p>
            <a:endParaRPr lang="en-GB" dirty="0">
              <a:solidFill>
                <a:schemeClr val="accent1"/>
              </a:solidFill>
              <a:latin typeface="Comic Sans MS" panose="030F0702030302020204" pitchFamily="66" charset="0"/>
            </a:endParaRPr>
          </a:p>
          <a:p>
            <a:r>
              <a:rPr lang="en-GB" dirty="0">
                <a:solidFill>
                  <a:schemeClr val="accent1"/>
                </a:solidFill>
                <a:latin typeface="Comic Sans MS" panose="030F0702030302020204" pitchFamily="66" charset="0"/>
              </a:rPr>
              <a:t> Part 2 – information about how we teach reading</a:t>
            </a:r>
          </a:p>
          <a:p>
            <a:r>
              <a:rPr lang="en-GB" dirty="0">
                <a:solidFill>
                  <a:schemeClr val="accent1"/>
                </a:solidFill>
                <a:latin typeface="Comic Sans MS" panose="030F0702030302020204" pitchFamily="66" charset="0"/>
              </a:rPr>
              <a:t> </a:t>
            </a:r>
          </a:p>
          <a:p>
            <a:r>
              <a:rPr lang="en-GB" dirty="0">
                <a:solidFill>
                  <a:schemeClr val="accent1"/>
                </a:solidFill>
                <a:latin typeface="Comic Sans MS" panose="030F0702030302020204" pitchFamily="66" charset="0"/>
              </a:rPr>
              <a:t>Part 3 – supporting at home What is Phonics</a:t>
            </a:r>
          </a:p>
        </p:txBody>
      </p:sp>
    </p:spTree>
    <p:extLst>
      <p:ext uri="{BB962C8B-B14F-4D97-AF65-F5344CB8AC3E}">
        <p14:creationId xmlns:p14="http://schemas.microsoft.com/office/powerpoint/2010/main" val="4182865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754</Words>
  <Application>Microsoft Office PowerPoint</Application>
  <PresentationFormat>Widescreen</PresentationFormat>
  <Paragraphs>77</Paragraphs>
  <Slides>27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arial</vt:lpstr>
      <vt:lpstr>Calibri</vt:lpstr>
      <vt:lpstr>Calibri Light</vt:lpstr>
      <vt:lpstr>Comic Sans MS</vt:lpstr>
      <vt:lpstr>Relative NLT</vt:lpstr>
      <vt:lpstr>Office Theme</vt:lpstr>
      <vt:lpstr>Acrobat Document</vt:lpstr>
      <vt:lpstr>Welcome to our phonics and reading information sharing session </vt:lpstr>
      <vt:lpstr>Self-determination theory applied to reading </vt:lpstr>
      <vt:lpstr>PowerPoint Presentation</vt:lpstr>
      <vt:lpstr> What do we mean by “reading” (Clark and Teravainen, 2017, p2)</vt:lpstr>
      <vt:lpstr>Concerns about reading enjoyment </vt:lpstr>
      <vt:lpstr>What is the life-long impact of not being able to read? </vt:lpstr>
      <vt:lpstr>PowerPoint Presentation</vt:lpstr>
      <vt:lpstr>We can make a difference together…..</vt:lpstr>
      <vt:lpstr>Phonics and Early Reading </vt:lpstr>
      <vt:lpstr>Phonics</vt:lpstr>
      <vt:lpstr>Did you know?</vt:lpstr>
      <vt:lpstr>  New DFE Guidance for Early Reading and Phonics  The journey to independent reading and writing begins with</vt:lpstr>
      <vt:lpstr>How we teach 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phonics information sharing session 7th October 2024</dc:title>
  <dc:creator>M Stock</dc:creator>
  <cp:lastModifiedBy>G Havey</cp:lastModifiedBy>
  <cp:revision>22</cp:revision>
  <dcterms:created xsi:type="dcterms:W3CDTF">2024-10-06T10:42:17Z</dcterms:created>
  <dcterms:modified xsi:type="dcterms:W3CDTF">2025-11-19T08:34:34Z</dcterms:modified>
</cp:coreProperties>
</file>