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71" r:id="rId3"/>
    <p:sldId id="256" r:id="rId4"/>
    <p:sldId id="257" r:id="rId5"/>
    <p:sldId id="258" r:id="rId6"/>
    <p:sldId id="259" r:id="rId7"/>
    <p:sldId id="261" r:id="rId8"/>
    <p:sldId id="262" r:id="rId9"/>
    <p:sldId id="263" r:id="rId10"/>
    <p:sldId id="264" r:id="rId11"/>
    <p:sldId id="265" r:id="rId12"/>
    <p:sldId id="266" r:id="rId13"/>
    <p:sldId id="267" r:id="rId14"/>
    <p:sldId id="268" r:id="rId15"/>
    <p:sldId id="269" r:id="rId16"/>
    <p:sldId id="272" r:id="rId17"/>
    <p:sldId id="274" r:id="rId18"/>
    <p:sldId id="270" r:id="rId19"/>
    <p:sldId id="273"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B2834-A029-4573-B23A-3C2EDB0CA3A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532CD244-90B5-4B10-BF9D-6C71F2D530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309F856-2B84-4659-AD36-C226F4923A3B}"/>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30C63BF3-3346-4BDE-A99B-824606B878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71B1C5-E2A0-4A4D-879B-69C2F3E09D15}"/>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234679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7F144-8852-4CB2-A565-7223578BD869}"/>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B173791-ED94-432B-AAEF-36CA41DC20A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9CC17FC-ED6D-42DF-8984-A899BC461242}"/>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6650C920-CF41-4A4B-AD87-D5EC70E62C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29450B-1D19-44BD-BC2E-53823E753D99}"/>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46251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A61712-0ED9-4463-B62A-101861D7E4F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EE717A7-02BD-4E14-866F-7B2018C5D36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1B24500-24F1-4031-A46B-79321F66BE6F}"/>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CC2084B4-E3C9-4B60-83A0-2A21E089CA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50C427-0C42-476D-9498-5C0022C72C24}"/>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3608821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F9BDA-4457-4511-A95D-0EDE7CAE376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9ED1DD1-EC21-4041-B28C-D1248A03AE0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61B6020-42FC-4E4F-845E-C962B8FAC0E5}"/>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9591D17D-A8C4-4A57-B6EF-05533CD5A4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D0582DF-E126-4678-9D0E-B90A653E1435}"/>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3851874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2C88-B646-45AB-A783-EAFFF72C52C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6A0180B-4482-4CFD-A44A-1A2451B7D5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85A7C4D-D4A7-44DE-BBA1-3009467454BC}"/>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304AFEF5-CD18-4402-AD55-2F0AC51B98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1B4103-8CF3-49E1-A315-4C7C712A7285}"/>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314049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3146C-4D74-469E-8572-A2821A98B45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2D446D3-6CA3-467F-9F27-FB3F3C54AB7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150F5FD-310D-4251-A0F9-D3E98AA6D5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AD1AA09-13F1-40BC-BA51-483EDDA4D411}"/>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6" name="Footer Placeholder 5">
            <a:extLst>
              <a:ext uri="{FF2B5EF4-FFF2-40B4-BE49-F238E27FC236}">
                <a16:creationId xmlns:a16="http://schemas.microsoft.com/office/drawing/2014/main" id="{B01CBC08-134E-4C4B-BC9A-886DC970C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CD48A5-1053-4D73-A5EE-D6925FC7B7F6}"/>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152733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F7BAB-90ED-44CA-BEA1-C09B19F2364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C39DF9A7-30E3-4329-A8E8-FEA27C5CD9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BB46EAF-CA13-42A1-8475-C88A31713E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8674068B-CDF7-4AAA-998E-E77E35DEC8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B599EA-CFF6-4019-B262-D62DD0900C4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2EB731-A501-4855-A427-5367596487E7}"/>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8" name="Footer Placeholder 7">
            <a:extLst>
              <a:ext uri="{FF2B5EF4-FFF2-40B4-BE49-F238E27FC236}">
                <a16:creationId xmlns:a16="http://schemas.microsoft.com/office/drawing/2014/main" id="{91753242-01DE-40AA-ACDF-D9A4D039BF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EC5566F-FAF4-4F4A-BDDF-5F3D725EECE5}"/>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242501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CAF02-7BEC-422A-9EEA-91CEB0D68BE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CE29D81-C0F5-4CC1-A2C6-A426406C720A}"/>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4" name="Footer Placeholder 3">
            <a:extLst>
              <a:ext uri="{FF2B5EF4-FFF2-40B4-BE49-F238E27FC236}">
                <a16:creationId xmlns:a16="http://schemas.microsoft.com/office/drawing/2014/main" id="{0EAC98DD-600A-41D3-88D7-DE035871FAA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9A31E3D-E2E2-43FF-B6F9-1FBED9241D4B}"/>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1799782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18622C-90A7-4658-A895-DD75B0D40EB3}"/>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3" name="Footer Placeholder 2">
            <a:extLst>
              <a:ext uri="{FF2B5EF4-FFF2-40B4-BE49-F238E27FC236}">
                <a16:creationId xmlns:a16="http://schemas.microsoft.com/office/drawing/2014/main" id="{26BEA160-8C97-4EE4-9E9D-E0DE33BCF80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99620F-3519-49DE-81EC-637FD0B70A59}"/>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105504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69D1-1380-45B4-8655-58F8556B28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E31CF18C-0223-4339-9033-4CECF4626F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0C954D9-E0A8-45C4-8006-97524FABCF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BD7AE3-276C-47D1-BA25-5FF3E729D947}"/>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6" name="Footer Placeholder 5">
            <a:extLst>
              <a:ext uri="{FF2B5EF4-FFF2-40B4-BE49-F238E27FC236}">
                <a16:creationId xmlns:a16="http://schemas.microsoft.com/office/drawing/2014/main" id="{CE1041A7-BF35-4DA2-A2F5-04D88BC8DA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C30A9F-B950-4ED0-B30A-5EC3AB77B025}"/>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2869929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88BB7-F73F-442E-8719-190AB3AFC9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4157FAB-69B9-4A89-8666-E90ED30AE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47FA467-EE70-4E79-A073-B1D91FD33F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2E292E-8757-48D9-B068-679C2BEE268E}"/>
              </a:ext>
            </a:extLst>
          </p:cNvPr>
          <p:cNvSpPr>
            <a:spLocks noGrp="1"/>
          </p:cNvSpPr>
          <p:nvPr>
            <p:ph type="dt" sz="half" idx="10"/>
          </p:nvPr>
        </p:nvSpPr>
        <p:spPr/>
        <p:txBody>
          <a:bodyPr/>
          <a:lstStyle/>
          <a:p>
            <a:fld id="{D9CA804A-24DF-44A8-BBF1-6FA03E503A96}" type="datetimeFigureOut">
              <a:rPr lang="en-GB" smtClean="0"/>
              <a:t>07/09/2023</a:t>
            </a:fld>
            <a:endParaRPr lang="en-GB"/>
          </a:p>
        </p:txBody>
      </p:sp>
      <p:sp>
        <p:nvSpPr>
          <p:cNvPr id="6" name="Footer Placeholder 5">
            <a:extLst>
              <a:ext uri="{FF2B5EF4-FFF2-40B4-BE49-F238E27FC236}">
                <a16:creationId xmlns:a16="http://schemas.microsoft.com/office/drawing/2014/main" id="{1C0E802A-BD6C-46F6-BECB-7F9B23D8F1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6DD4694-7E34-4A03-8594-D08D90625B7E}"/>
              </a:ext>
            </a:extLst>
          </p:cNvPr>
          <p:cNvSpPr>
            <a:spLocks noGrp="1"/>
          </p:cNvSpPr>
          <p:nvPr>
            <p:ph type="sldNum" sz="quarter" idx="12"/>
          </p:nvPr>
        </p:nvSpPr>
        <p:spPr/>
        <p:txBody>
          <a:bodyPr/>
          <a:lstStyle/>
          <a:p>
            <a:fld id="{FD3C81FE-0D2C-4BFF-B1DF-9ACD1D7026B3}" type="slidenum">
              <a:rPr lang="en-GB" smtClean="0"/>
              <a:t>‹#›</a:t>
            </a:fld>
            <a:endParaRPr lang="en-GB"/>
          </a:p>
        </p:txBody>
      </p:sp>
    </p:spTree>
    <p:extLst>
      <p:ext uri="{BB962C8B-B14F-4D97-AF65-F5344CB8AC3E}">
        <p14:creationId xmlns:p14="http://schemas.microsoft.com/office/powerpoint/2010/main" val="1999634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360BCA-9680-4A39-88EF-1E8616298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80FE589-91D8-415A-8145-16E5E5DAAF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A0611B-EEE2-4679-BAF5-6401017EAA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CA804A-24DF-44A8-BBF1-6FA03E503A96}" type="datetimeFigureOut">
              <a:rPr lang="en-GB" smtClean="0"/>
              <a:t>07/09/2023</a:t>
            </a:fld>
            <a:endParaRPr lang="en-GB"/>
          </a:p>
        </p:txBody>
      </p:sp>
      <p:sp>
        <p:nvSpPr>
          <p:cNvPr id="5" name="Footer Placeholder 4">
            <a:extLst>
              <a:ext uri="{FF2B5EF4-FFF2-40B4-BE49-F238E27FC236}">
                <a16:creationId xmlns:a16="http://schemas.microsoft.com/office/drawing/2014/main" id="{33029B62-C77F-4068-B862-3D6D76C56C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8661D0-C20E-488A-9DE9-0F4362D196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C81FE-0D2C-4BFF-B1DF-9ACD1D7026B3}" type="slidenum">
              <a:rPr lang="en-GB" smtClean="0"/>
              <a:t>‹#›</a:t>
            </a:fld>
            <a:endParaRPr lang="en-GB"/>
          </a:p>
        </p:txBody>
      </p:sp>
    </p:spTree>
    <p:extLst>
      <p:ext uri="{BB962C8B-B14F-4D97-AF65-F5344CB8AC3E}">
        <p14:creationId xmlns:p14="http://schemas.microsoft.com/office/powerpoint/2010/main" val="72839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effectivechildtherapy.org/therapies/what-is-family-therapy/"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guardian.com/world/2023/aug/21/spotless-giraffe-tennessee-zoo?fbclid=IwAR3Dif8lkIEQmMqZVQdtZdRhxaLEDe_QJjh0OrX5LmFFu3_mIZ3mLlcjfJ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xhere.com/es/photo/930899"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s://re-enganchada.blogspot.com/2016/03/giraffes-in-love-jirafas-enamoradas.html" TargetMode="Externa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hyperlink" Target="https://pixnio.com/people/in-the-democratic-republic-of-congo-women-often-bring-their-pre-school-age-children" TargetMode="External"/><Relationship Id="rId13" Type="http://schemas.openxmlformats.org/officeDocument/2006/relationships/image" Target="../media/image13.jpg"/><Relationship Id="rId3" Type="http://schemas.openxmlformats.org/officeDocument/2006/relationships/hyperlink" Target="https://www.flickr.com/photos/adamcohn/14672625644?rb=1" TargetMode="External"/><Relationship Id="rId7" Type="http://schemas.openxmlformats.org/officeDocument/2006/relationships/image" Target="../media/image10.jpg"/><Relationship Id="rId12" Type="http://schemas.openxmlformats.org/officeDocument/2006/relationships/hyperlink" Target="https://pxhere.com/en/photo/990445" TargetMode="Externa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hyperlink" Target="https://www.publicdomainpictures.net/view-image.php?image=67817&amp;picture=chinese-toddler" TargetMode="External"/><Relationship Id="rId11" Type="http://schemas.openxmlformats.org/officeDocument/2006/relationships/image" Target="../media/image12.jpg"/><Relationship Id="rId5" Type="http://schemas.openxmlformats.org/officeDocument/2006/relationships/image" Target="../media/image9.jpg"/><Relationship Id="rId15" Type="http://schemas.openxmlformats.org/officeDocument/2006/relationships/hyperlink" Target="https://creativecommons.org/licenses/by/3.0/" TargetMode="External"/><Relationship Id="rId10" Type="http://schemas.openxmlformats.org/officeDocument/2006/relationships/hyperlink" Target="https://pxhere.com/en/photo/1113003" TargetMode="External"/><Relationship Id="rId4" Type="http://schemas.openxmlformats.org/officeDocument/2006/relationships/hyperlink" Target="https://creativecommons.org/licenses/by-nc-nd/3.0/" TargetMode="External"/><Relationship Id="rId9" Type="http://schemas.openxmlformats.org/officeDocument/2006/relationships/image" Target="../media/image11.jpg"/><Relationship Id="rId14" Type="http://schemas.openxmlformats.org/officeDocument/2006/relationships/hyperlink" Target="https://courses.lumenlearning.com/suny-fmcc-childhood-psychology/chapter/language-developmen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xhere.com/en/photo/1428411" TargetMode="External"/><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publicdomainpictures.net/en/view-image.php?image=247554&amp;picture=baby-giraffe" TargetMode="External"/><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C4346-0751-48C6-B098-52B8B97B4240}"/>
              </a:ext>
            </a:extLst>
          </p:cNvPr>
          <p:cNvSpPr>
            <a:spLocks noGrp="1"/>
          </p:cNvSpPr>
          <p:nvPr>
            <p:ph type="title"/>
          </p:nvPr>
        </p:nvSpPr>
        <p:spPr>
          <a:xfrm>
            <a:off x="838200" y="365125"/>
            <a:ext cx="4995333" cy="1325563"/>
          </a:xfrm>
        </p:spPr>
        <p:txBody>
          <a:bodyPr/>
          <a:lstStyle/>
          <a:p>
            <a:pPr algn="ctr"/>
            <a:r>
              <a:rPr lang="en-GB" dirty="0"/>
              <a:t>KS1 Assembly 		</a:t>
            </a:r>
          </a:p>
        </p:txBody>
      </p:sp>
      <p:pic>
        <p:nvPicPr>
          <p:cNvPr id="5" name="Content Placeholder 4">
            <a:extLst>
              <a:ext uri="{FF2B5EF4-FFF2-40B4-BE49-F238E27FC236}">
                <a16:creationId xmlns:a16="http://schemas.microsoft.com/office/drawing/2014/main" id="{C155F8BE-3968-460A-8C7D-08354F456326}"/>
              </a:ext>
            </a:extLst>
          </p:cNvPr>
          <p:cNvPicPr>
            <a:picLocks noGrp="1" noChangeAspect="1"/>
          </p:cNvPicPr>
          <p:nvPr>
            <p:ph idx="1"/>
          </p:nvPr>
        </p:nvPicPr>
        <p:blipFill>
          <a:blip r:embed="rId2"/>
          <a:stretch>
            <a:fillRect/>
          </a:stretch>
        </p:blipFill>
        <p:spPr>
          <a:xfrm>
            <a:off x="1160668" y="1921933"/>
            <a:ext cx="4532240" cy="3552296"/>
          </a:xfrm>
        </p:spPr>
      </p:pic>
      <p:sp>
        <p:nvSpPr>
          <p:cNvPr id="6" name="TextBox 5">
            <a:extLst>
              <a:ext uri="{FF2B5EF4-FFF2-40B4-BE49-F238E27FC236}">
                <a16:creationId xmlns:a16="http://schemas.microsoft.com/office/drawing/2014/main" id="{FAB85A46-BB26-4778-9A2D-32A171897378}"/>
              </a:ext>
            </a:extLst>
          </p:cNvPr>
          <p:cNvSpPr txBox="1"/>
          <p:nvPr/>
        </p:nvSpPr>
        <p:spPr>
          <a:xfrm>
            <a:off x="6096000" y="2413000"/>
            <a:ext cx="5257800" cy="3046988"/>
          </a:xfrm>
          <a:prstGeom prst="rect">
            <a:avLst/>
          </a:prstGeom>
          <a:noFill/>
        </p:spPr>
        <p:txBody>
          <a:bodyPr wrap="square" rtlCol="0">
            <a:spAutoFit/>
          </a:bodyPr>
          <a:lstStyle/>
          <a:p>
            <a:pPr algn="ctr"/>
            <a:r>
              <a:rPr lang="en-GB" sz="2400" dirty="0">
                <a:latin typeface="Gill Sans MT" panose="020B0502020104020203" pitchFamily="34" charset="0"/>
              </a:rPr>
              <a:t>The Six Strands </a:t>
            </a:r>
          </a:p>
          <a:p>
            <a:pPr algn="ctr"/>
            <a:endParaRPr lang="en-GB" sz="2400" dirty="0">
              <a:solidFill>
                <a:srgbClr val="00B050"/>
              </a:solidFill>
              <a:latin typeface="Gill Sans MT" panose="020B0502020104020203" pitchFamily="34" charset="0"/>
            </a:endParaRPr>
          </a:p>
          <a:p>
            <a:pPr algn="ctr"/>
            <a:r>
              <a:rPr lang="en-GB" sz="2400" dirty="0">
                <a:solidFill>
                  <a:srgbClr val="00B050"/>
                </a:solidFill>
                <a:latin typeface="Gill Sans MT" panose="020B0502020104020203" pitchFamily="34" charset="0"/>
              </a:rPr>
              <a:t>Boundaries</a:t>
            </a:r>
            <a:r>
              <a:rPr lang="en-GB" sz="2400" dirty="0">
                <a:latin typeface="Gill Sans MT" panose="020B0502020104020203" pitchFamily="34" charset="0"/>
              </a:rPr>
              <a:t>, </a:t>
            </a:r>
            <a:r>
              <a:rPr lang="en-GB" sz="2400" dirty="0">
                <a:solidFill>
                  <a:srgbClr val="7030A0"/>
                </a:solidFill>
                <a:latin typeface="Gill Sans MT" panose="020B0502020104020203" pitchFamily="34" charset="0"/>
              </a:rPr>
              <a:t>Resilience</a:t>
            </a:r>
            <a:r>
              <a:rPr lang="en-GB" sz="2400" dirty="0">
                <a:latin typeface="Gill Sans MT" panose="020B0502020104020203" pitchFamily="34" charset="0"/>
              </a:rPr>
              <a:t>, </a:t>
            </a:r>
            <a:r>
              <a:rPr lang="en-GB" sz="2400" dirty="0">
                <a:solidFill>
                  <a:srgbClr val="00B0F0"/>
                </a:solidFill>
                <a:latin typeface="Gill Sans MT" panose="020B0502020104020203" pitchFamily="34" charset="0"/>
              </a:rPr>
              <a:t>Focus</a:t>
            </a:r>
            <a:r>
              <a:rPr lang="en-GB" sz="2400" dirty="0">
                <a:latin typeface="Gill Sans MT" panose="020B0502020104020203" pitchFamily="34" charset="0"/>
              </a:rPr>
              <a:t>, </a:t>
            </a:r>
            <a:r>
              <a:rPr lang="en-GB" sz="2400" dirty="0">
                <a:solidFill>
                  <a:srgbClr val="C00000"/>
                </a:solidFill>
                <a:latin typeface="Gill Sans MT" panose="020B0502020104020203" pitchFamily="34" charset="0"/>
              </a:rPr>
              <a:t>Respect</a:t>
            </a:r>
            <a:r>
              <a:rPr lang="en-GB" sz="2400" dirty="0">
                <a:latin typeface="Gill Sans MT" panose="020B0502020104020203" pitchFamily="34" charset="0"/>
              </a:rPr>
              <a:t>, </a:t>
            </a:r>
          </a:p>
          <a:p>
            <a:pPr algn="ctr"/>
            <a:r>
              <a:rPr lang="en-GB" sz="2400" dirty="0">
                <a:solidFill>
                  <a:srgbClr val="FF0066"/>
                </a:solidFill>
                <a:latin typeface="Gill Sans MT" panose="020B0502020104020203" pitchFamily="34" charset="0"/>
              </a:rPr>
              <a:t>Self Regulation</a:t>
            </a:r>
            <a:r>
              <a:rPr lang="en-GB" sz="2400" dirty="0">
                <a:latin typeface="Gill Sans MT" panose="020B0502020104020203" pitchFamily="34" charset="0"/>
              </a:rPr>
              <a:t>, </a:t>
            </a:r>
            <a:r>
              <a:rPr lang="en-GB" sz="2400" dirty="0">
                <a:solidFill>
                  <a:srgbClr val="FFC000"/>
                </a:solidFill>
                <a:latin typeface="Gill Sans MT" panose="020B0502020104020203" pitchFamily="34" charset="0"/>
              </a:rPr>
              <a:t>Independence</a:t>
            </a:r>
          </a:p>
          <a:p>
            <a:pPr algn="ctr"/>
            <a:endParaRPr lang="en-GB" sz="2400" dirty="0">
              <a:latin typeface="Gill Sans MT" panose="020B0502020104020203" pitchFamily="34" charset="0"/>
            </a:endParaRPr>
          </a:p>
          <a:p>
            <a:pPr algn="ctr"/>
            <a:r>
              <a:rPr lang="en-GB" sz="2400" dirty="0">
                <a:latin typeface="Gill Sans MT" panose="020B0502020104020203" pitchFamily="34" charset="0"/>
              </a:rPr>
              <a:t>Our School Values</a:t>
            </a:r>
          </a:p>
          <a:p>
            <a:pPr algn="ctr"/>
            <a:r>
              <a:rPr lang="en-GB" sz="2400" dirty="0">
                <a:solidFill>
                  <a:srgbClr val="FFC000"/>
                </a:solidFill>
                <a:latin typeface="Gill Sans MT" panose="020B0502020104020203" pitchFamily="34" charset="0"/>
              </a:rPr>
              <a:t>Love</a:t>
            </a:r>
            <a:r>
              <a:rPr lang="en-GB" sz="2400" dirty="0">
                <a:latin typeface="Gill Sans MT" panose="020B0502020104020203" pitchFamily="34" charset="0"/>
              </a:rPr>
              <a:t>, </a:t>
            </a:r>
            <a:r>
              <a:rPr lang="en-GB" sz="2400" dirty="0">
                <a:solidFill>
                  <a:srgbClr val="FF0000"/>
                </a:solidFill>
                <a:latin typeface="Gill Sans MT" panose="020B0502020104020203" pitchFamily="34" charset="0"/>
              </a:rPr>
              <a:t>Courage</a:t>
            </a:r>
            <a:r>
              <a:rPr lang="en-GB" sz="2400" dirty="0">
                <a:latin typeface="Gill Sans MT" panose="020B0502020104020203" pitchFamily="34" charset="0"/>
              </a:rPr>
              <a:t> and </a:t>
            </a:r>
            <a:r>
              <a:rPr lang="en-GB" sz="2400" dirty="0">
                <a:solidFill>
                  <a:srgbClr val="7030A0"/>
                </a:solidFill>
                <a:latin typeface="Gill Sans MT" panose="020B0502020104020203" pitchFamily="34" charset="0"/>
              </a:rPr>
              <a:t>Respect</a:t>
            </a:r>
          </a:p>
          <a:p>
            <a:pPr algn="ctr"/>
            <a:endParaRPr lang="en-GB" sz="2400" dirty="0">
              <a:latin typeface="Gill Sans MT" panose="020B0502020104020203" pitchFamily="34" charset="0"/>
            </a:endParaRPr>
          </a:p>
        </p:txBody>
      </p:sp>
      <p:sp>
        <p:nvSpPr>
          <p:cNvPr id="7" name="Subtitle 2">
            <a:extLst>
              <a:ext uri="{FF2B5EF4-FFF2-40B4-BE49-F238E27FC236}">
                <a16:creationId xmlns:a16="http://schemas.microsoft.com/office/drawing/2014/main" id="{ABD597B1-78C6-415E-8F7F-7FD80674C48E}"/>
              </a:ext>
            </a:extLst>
          </p:cNvPr>
          <p:cNvSpPr txBox="1">
            <a:spLocks/>
          </p:cNvSpPr>
          <p:nvPr/>
        </p:nvSpPr>
        <p:spPr>
          <a:xfrm>
            <a:off x="4630532" y="511356"/>
            <a:ext cx="6400800" cy="1410577"/>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b="1" dirty="0">
              <a:solidFill>
                <a:srgbClr val="FF0000"/>
              </a:solidFill>
              <a:latin typeface="Gill Sans MT" panose="020B0502020104020203" pitchFamily="34" charset="0"/>
            </a:endParaRPr>
          </a:p>
          <a:p>
            <a:pPr marL="0" indent="0" algn="ctr">
              <a:buNone/>
            </a:pPr>
            <a:r>
              <a:rPr lang="en-GB" sz="9600" dirty="0">
                <a:solidFill>
                  <a:srgbClr val="FF0000"/>
                </a:solidFill>
                <a:latin typeface="Gill Sans MT" panose="020B0502020104020203" pitchFamily="34" charset="0"/>
              </a:rPr>
              <a:t>Mrs Wilkinson  -  Headteacher</a:t>
            </a:r>
          </a:p>
          <a:p>
            <a:pPr marL="0" indent="0" algn="ctr">
              <a:buNone/>
            </a:pPr>
            <a:r>
              <a:rPr lang="en-GB" sz="9600" dirty="0">
                <a:solidFill>
                  <a:srgbClr val="FF0000"/>
                </a:solidFill>
                <a:latin typeface="Gill Sans MT" panose="020B0502020104020203" pitchFamily="34" charset="0"/>
              </a:rPr>
              <a:t>Autumn Term - Week 1</a:t>
            </a:r>
          </a:p>
          <a:p>
            <a:endParaRPr lang="en-GB" sz="9600" dirty="0">
              <a:solidFill>
                <a:srgbClr val="FF0000"/>
              </a:solidFill>
              <a:latin typeface="Gill Sans MT" panose="020B0502020104020203" pitchFamily="34" charset="0"/>
            </a:endParaRPr>
          </a:p>
        </p:txBody>
      </p:sp>
    </p:spTree>
    <p:extLst>
      <p:ext uri="{BB962C8B-B14F-4D97-AF65-F5344CB8AC3E}">
        <p14:creationId xmlns:p14="http://schemas.microsoft.com/office/powerpoint/2010/main" val="42095461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8BBEB-B3AD-41D9-8CFD-4E4337833CEF}"/>
              </a:ext>
            </a:extLst>
          </p:cNvPr>
          <p:cNvSpPr>
            <a:spLocks noGrp="1"/>
          </p:cNvSpPr>
          <p:nvPr>
            <p:ph type="title"/>
          </p:nvPr>
        </p:nvSpPr>
        <p:spPr/>
        <p:txBody>
          <a:bodyPr/>
          <a:lstStyle/>
          <a:p>
            <a:r>
              <a:rPr lang="en-GB" dirty="0">
                <a:solidFill>
                  <a:srgbClr val="757575"/>
                </a:solidFill>
                <a:latin typeface="Roboto" panose="02000000000000000000" pitchFamily="2" charset="0"/>
              </a:rPr>
              <a:t>D</a:t>
            </a:r>
            <a:r>
              <a:rPr lang="en-GB" b="0" i="0" dirty="0">
                <a:solidFill>
                  <a:srgbClr val="757575"/>
                </a:solidFill>
                <a:effectLst/>
                <a:latin typeface="Roboto" panose="02000000000000000000" pitchFamily="2" charset="0"/>
              </a:rPr>
              <a:t>o all children have to look the same as their mums or the family? </a:t>
            </a:r>
            <a:endParaRPr lang="en-GB" dirty="0"/>
          </a:p>
        </p:txBody>
      </p:sp>
      <p:pic>
        <p:nvPicPr>
          <p:cNvPr id="5" name="Content Placeholder 4">
            <a:extLst>
              <a:ext uri="{FF2B5EF4-FFF2-40B4-BE49-F238E27FC236}">
                <a16:creationId xmlns:a16="http://schemas.microsoft.com/office/drawing/2014/main" id="{2C731095-99AF-468A-A26B-2DF27C42076D}"/>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5371" y="1825625"/>
            <a:ext cx="8601257" cy="4351338"/>
          </a:xfrm>
        </p:spPr>
      </p:pic>
      <p:sp>
        <p:nvSpPr>
          <p:cNvPr id="6" name="TextBox 5">
            <a:extLst>
              <a:ext uri="{FF2B5EF4-FFF2-40B4-BE49-F238E27FC236}">
                <a16:creationId xmlns:a16="http://schemas.microsoft.com/office/drawing/2014/main" id="{C75F4510-74A4-4121-8903-AEB120EE00E3}"/>
              </a:ext>
            </a:extLst>
          </p:cNvPr>
          <p:cNvSpPr txBox="1"/>
          <p:nvPr/>
        </p:nvSpPr>
        <p:spPr>
          <a:xfrm>
            <a:off x="1795371" y="6176963"/>
            <a:ext cx="8601257" cy="230832"/>
          </a:xfrm>
          <a:prstGeom prst="rect">
            <a:avLst/>
          </a:prstGeom>
          <a:noFill/>
        </p:spPr>
        <p:txBody>
          <a:bodyPr wrap="square" rtlCol="0">
            <a:spAutoFit/>
          </a:bodyPr>
          <a:lstStyle/>
          <a:p>
            <a:r>
              <a:rPr lang="en-GB" sz="900">
                <a:hlinkClick r:id="rId3" tooltip="https://effectivechildtherapy.org/therapies/what-is-family-therapy/"/>
              </a:rPr>
              <a:t>This Photo</a:t>
            </a:r>
            <a:r>
              <a:rPr lang="en-GB" sz="900"/>
              <a:t> by Unknown Author is licensed under </a:t>
            </a:r>
            <a:r>
              <a:rPr lang="en-GB" sz="900">
                <a:hlinkClick r:id="rId4" tooltip="https://creativecommons.org/licenses/by-sa/3.0/"/>
              </a:rPr>
              <a:t>CC BY-SA</a:t>
            </a:r>
            <a:endParaRPr lang="en-GB" sz="900"/>
          </a:p>
        </p:txBody>
      </p:sp>
    </p:spTree>
    <p:extLst>
      <p:ext uri="{BB962C8B-B14F-4D97-AF65-F5344CB8AC3E}">
        <p14:creationId xmlns:p14="http://schemas.microsoft.com/office/powerpoint/2010/main" val="2257353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466D-6517-46C0-9C3E-4FEEBA890109}"/>
              </a:ext>
            </a:extLst>
          </p:cNvPr>
          <p:cNvSpPr>
            <a:spLocks noGrp="1"/>
          </p:cNvSpPr>
          <p:nvPr>
            <p:ph type="title"/>
          </p:nvPr>
        </p:nvSpPr>
        <p:spPr/>
        <p:txBody>
          <a:bodyPr>
            <a:normAutofit fontScale="90000"/>
          </a:bodyPr>
          <a:lstStyle/>
          <a:p>
            <a:br>
              <a:rPr lang="en-GB" sz="3600" dirty="0">
                <a:solidFill>
                  <a:srgbClr val="757575"/>
                </a:solidFill>
                <a:latin typeface="Roboto" panose="02000000000000000000" pitchFamily="2" charset="0"/>
              </a:rPr>
            </a:br>
            <a:r>
              <a:rPr lang="en-GB" sz="3600" dirty="0">
                <a:solidFill>
                  <a:srgbClr val="0070C0"/>
                </a:solidFill>
                <a:latin typeface="Roboto" panose="02000000000000000000" pitchFamily="2" charset="0"/>
              </a:rPr>
              <a:t>I</a:t>
            </a:r>
            <a:r>
              <a:rPr lang="en-GB" sz="3600" b="0" i="0" dirty="0">
                <a:solidFill>
                  <a:srgbClr val="0070C0"/>
                </a:solidFill>
                <a:effectLst/>
                <a:latin typeface="Roboto" panose="02000000000000000000" pitchFamily="2" charset="0"/>
              </a:rPr>
              <a:t>f, when the giraffe was older, they said to you they wished they had patterns like the other giraffes, what would you say? </a:t>
            </a:r>
            <a:br>
              <a:rPr lang="en-GB" sz="3600" dirty="0"/>
            </a:br>
            <a:endParaRPr lang="en-GB" dirty="0"/>
          </a:p>
        </p:txBody>
      </p:sp>
      <p:sp>
        <p:nvSpPr>
          <p:cNvPr id="3" name="Content Placeholder 2">
            <a:extLst>
              <a:ext uri="{FF2B5EF4-FFF2-40B4-BE49-F238E27FC236}">
                <a16:creationId xmlns:a16="http://schemas.microsoft.com/office/drawing/2014/main" id="{A26C2E22-CAF3-4A72-8C22-B3D1FD2314E2}"/>
              </a:ext>
            </a:extLst>
          </p:cNvPr>
          <p:cNvSpPr>
            <a:spLocks noGrp="1"/>
          </p:cNvSpPr>
          <p:nvPr>
            <p:ph idx="1"/>
          </p:nvPr>
        </p:nvSpPr>
        <p:spPr/>
        <p:txBody>
          <a:bodyPr>
            <a:normAutofit/>
          </a:bodyPr>
          <a:lstStyle/>
          <a:p>
            <a:pPr marL="0" indent="0">
              <a:buNone/>
            </a:pPr>
            <a:endParaRPr lang="en-GB" sz="4000" dirty="0"/>
          </a:p>
          <a:p>
            <a:pPr marL="0" indent="0">
              <a:buNone/>
            </a:pPr>
            <a:endParaRPr lang="en-GB" sz="4000" dirty="0"/>
          </a:p>
        </p:txBody>
      </p:sp>
      <p:sp>
        <p:nvSpPr>
          <p:cNvPr id="4" name="Speech Bubble: Oval 3">
            <a:extLst>
              <a:ext uri="{FF2B5EF4-FFF2-40B4-BE49-F238E27FC236}">
                <a16:creationId xmlns:a16="http://schemas.microsoft.com/office/drawing/2014/main" id="{7671FC37-D259-4849-A7B6-2EBA032E6079}"/>
              </a:ext>
            </a:extLst>
          </p:cNvPr>
          <p:cNvSpPr/>
          <p:nvPr/>
        </p:nvSpPr>
        <p:spPr>
          <a:xfrm>
            <a:off x="3063631" y="2032000"/>
            <a:ext cx="5994400" cy="347003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t>I would say ….</a:t>
            </a:r>
          </a:p>
          <a:p>
            <a:pPr algn="ctr"/>
            <a:endParaRPr lang="en-GB" dirty="0"/>
          </a:p>
        </p:txBody>
      </p:sp>
    </p:spTree>
    <p:extLst>
      <p:ext uri="{BB962C8B-B14F-4D97-AF65-F5344CB8AC3E}">
        <p14:creationId xmlns:p14="http://schemas.microsoft.com/office/powerpoint/2010/main" val="3360821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62BF-7203-4AF1-9BFD-92C0CA0427BE}"/>
              </a:ext>
            </a:extLst>
          </p:cNvPr>
          <p:cNvSpPr>
            <a:spLocks noGrp="1"/>
          </p:cNvSpPr>
          <p:nvPr>
            <p:ph type="title"/>
          </p:nvPr>
        </p:nvSpPr>
        <p:spPr/>
        <p:txBody>
          <a:bodyPr/>
          <a:lstStyle/>
          <a:p>
            <a:r>
              <a:rPr lang="en-GB" dirty="0">
                <a:solidFill>
                  <a:srgbClr val="FF0000"/>
                </a:solidFill>
                <a:latin typeface="Roboto" panose="02000000000000000000" pitchFamily="2" charset="0"/>
              </a:rPr>
              <a:t>W</a:t>
            </a:r>
            <a:r>
              <a:rPr lang="en-GB" b="0" i="0" dirty="0">
                <a:solidFill>
                  <a:srgbClr val="FF0000"/>
                </a:solidFill>
                <a:effectLst/>
                <a:latin typeface="Roboto" panose="02000000000000000000" pitchFamily="2" charset="0"/>
              </a:rPr>
              <a:t>hat do we say in our school about difference? </a:t>
            </a:r>
            <a:endParaRPr lang="en-GB" dirty="0">
              <a:solidFill>
                <a:srgbClr val="FF0000"/>
              </a:solidFill>
            </a:endParaRPr>
          </a:p>
        </p:txBody>
      </p:sp>
      <p:pic>
        <p:nvPicPr>
          <p:cNvPr id="5" name="Content Placeholder 4">
            <a:extLst>
              <a:ext uri="{FF2B5EF4-FFF2-40B4-BE49-F238E27FC236}">
                <a16:creationId xmlns:a16="http://schemas.microsoft.com/office/drawing/2014/main" id="{E8CD40AF-92C3-4E3F-A144-ECEC66B33C39}"/>
              </a:ext>
            </a:extLst>
          </p:cNvPr>
          <p:cNvPicPr>
            <a:picLocks noGrp="1" noChangeAspect="1"/>
          </p:cNvPicPr>
          <p:nvPr>
            <p:ph idx="1"/>
          </p:nvPr>
        </p:nvPicPr>
        <p:blipFill>
          <a:blip r:embed="rId2"/>
          <a:stretch>
            <a:fillRect/>
          </a:stretch>
        </p:blipFill>
        <p:spPr>
          <a:xfrm>
            <a:off x="714630" y="2227384"/>
            <a:ext cx="11295662" cy="3333259"/>
          </a:xfrm>
        </p:spPr>
      </p:pic>
    </p:spTree>
    <p:extLst>
      <p:ext uri="{BB962C8B-B14F-4D97-AF65-F5344CB8AC3E}">
        <p14:creationId xmlns:p14="http://schemas.microsoft.com/office/powerpoint/2010/main" val="3045857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8A4E2-C2B4-4805-8828-A7368ADA2BC6}"/>
              </a:ext>
            </a:extLst>
          </p:cNvPr>
          <p:cNvSpPr>
            <a:spLocks noGrp="1"/>
          </p:cNvSpPr>
          <p:nvPr>
            <p:ph type="title"/>
          </p:nvPr>
        </p:nvSpPr>
        <p:spPr/>
        <p:txBody>
          <a:bodyPr/>
          <a:lstStyle/>
          <a:p>
            <a:endParaRPr lang="en-GB" dirty="0">
              <a:solidFill>
                <a:srgbClr val="00B050"/>
              </a:solidFill>
            </a:endParaRPr>
          </a:p>
        </p:txBody>
      </p:sp>
      <p:sp>
        <p:nvSpPr>
          <p:cNvPr id="3" name="Content Placeholder 2">
            <a:extLst>
              <a:ext uri="{FF2B5EF4-FFF2-40B4-BE49-F238E27FC236}">
                <a16:creationId xmlns:a16="http://schemas.microsoft.com/office/drawing/2014/main" id="{408852ED-EF0E-4C37-999B-5E4E2AB2410F}"/>
              </a:ext>
            </a:extLst>
          </p:cNvPr>
          <p:cNvSpPr>
            <a:spLocks noGrp="1"/>
          </p:cNvSpPr>
          <p:nvPr>
            <p:ph idx="1"/>
          </p:nvPr>
        </p:nvSpPr>
        <p:spPr/>
        <p:txBody>
          <a:bodyPr/>
          <a:lstStyle/>
          <a:p>
            <a:pPr marL="0" indent="0" algn="ctr">
              <a:buNone/>
            </a:pPr>
            <a:r>
              <a:rPr lang="en-GB" sz="8000" dirty="0">
                <a:solidFill>
                  <a:srgbClr val="00B050"/>
                </a:solidFill>
              </a:rPr>
              <a:t>What can we learn from this baby giraffe?</a:t>
            </a:r>
          </a:p>
          <a:p>
            <a:pPr marL="0" indent="0">
              <a:buNone/>
            </a:pPr>
            <a:endParaRPr lang="en-GB" dirty="0"/>
          </a:p>
        </p:txBody>
      </p:sp>
    </p:spTree>
    <p:extLst>
      <p:ext uri="{BB962C8B-B14F-4D97-AF65-F5344CB8AC3E}">
        <p14:creationId xmlns:p14="http://schemas.microsoft.com/office/powerpoint/2010/main" val="268291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2D903-E256-43CA-B76A-FFE287E68BD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94514F8-48C1-4551-811D-2C39BC3F7772}"/>
              </a:ext>
            </a:extLst>
          </p:cNvPr>
          <p:cNvSpPr>
            <a:spLocks noGrp="1"/>
          </p:cNvSpPr>
          <p:nvPr>
            <p:ph idx="1"/>
          </p:nvPr>
        </p:nvSpPr>
        <p:spPr/>
        <p:txBody>
          <a:bodyPr>
            <a:normAutofit/>
          </a:bodyPr>
          <a:lstStyle/>
          <a:p>
            <a:pPr marL="0" indent="0" algn="ctr">
              <a:buNone/>
            </a:pPr>
            <a:r>
              <a:rPr lang="en-GB" sz="8000" dirty="0">
                <a:solidFill>
                  <a:srgbClr val="7030A0"/>
                </a:solidFill>
              </a:rPr>
              <a:t>Why do you think this is about No Outsiders?</a:t>
            </a:r>
          </a:p>
        </p:txBody>
      </p:sp>
    </p:spTree>
    <p:extLst>
      <p:ext uri="{BB962C8B-B14F-4D97-AF65-F5344CB8AC3E}">
        <p14:creationId xmlns:p14="http://schemas.microsoft.com/office/powerpoint/2010/main" val="26730935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E307E-07AB-4258-B580-AD0224BCDB8B}"/>
              </a:ext>
            </a:extLst>
          </p:cNvPr>
          <p:cNvSpPr>
            <a:spLocks noGrp="1"/>
          </p:cNvSpPr>
          <p:nvPr>
            <p:ph type="title"/>
          </p:nvPr>
        </p:nvSpPr>
        <p:spPr/>
        <p:txBody>
          <a:bodyPr/>
          <a:lstStyle/>
          <a:p>
            <a:endParaRPr lang="en-GB"/>
          </a:p>
        </p:txBody>
      </p:sp>
      <p:pic>
        <p:nvPicPr>
          <p:cNvPr id="4" name="Content Placeholder 4">
            <a:extLst>
              <a:ext uri="{FF2B5EF4-FFF2-40B4-BE49-F238E27FC236}">
                <a16:creationId xmlns:a16="http://schemas.microsoft.com/office/drawing/2014/main" id="{3BC2AD7E-2575-4FE7-B549-89D896A2EBE8}"/>
              </a:ext>
            </a:extLst>
          </p:cNvPr>
          <p:cNvPicPr>
            <a:picLocks noGrp="1" noChangeAspect="1"/>
          </p:cNvPicPr>
          <p:nvPr>
            <p:ph idx="1"/>
          </p:nvPr>
        </p:nvPicPr>
        <p:blipFill>
          <a:blip r:embed="rId2"/>
          <a:stretch>
            <a:fillRect/>
          </a:stretch>
        </p:blipFill>
        <p:spPr>
          <a:xfrm>
            <a:off x="2743833" y="875323"/>
            <a:ext cx="6704334" cy="5254748"/>
          </a:xfrm>
        </p:spPr>
      </p:pic>
    </p:spTree>
    <p:extLst>
      <p:ext uri="{BB962C8B-B14F-4D97-AF65-F5344CB8AC3E}">
        <p14:creationId xmlns:p14="http://schemas.microsoft.com/office/powerpoint/2010/main" val="1255339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7740-364E-40E9-A4E0-A654529591BD}"/>
              </a:ext>
            </a:extLst>
          </p:cNvPr>
          <p:cNvSpPr>
            <a:spLocks noGrp="1"/>
          </p:cNvSpPr>
          <p:nvPr>
            <p:ph type="title"/>
          </p:nvPr>
        </p:nvSpPr>
        <p:spPr/>
        <p:txBody>
          <a:bodyPr/>
          <a:lstStyle/>
          <a:p>
            <a:pPr algn="ctr"/>
            <a:r>
              <a:rPr lang="en-GB" dirty="0"/>
              <a:t>It’s OK to be different!</a:t>
            </a:r>
          </a:p>
        </p:txBody>
      </p:sp>
      <p:sp>
        <p:nvSpPr>
          <p:cNvPr id="3" name="Content Placeholder 2">
            <a:extLst>
              <a:ext uri="{FF2B5EF4-FFF2-40B4-BE49-F238E27FC236}">
                <a16:creationId xmlns:a16="http://schemas.microsoft.com/office/drawing/2014/main" id="{5103663A-F010-4CCF-B74B-57568073B614}"/>
              </a:ext>
            </a:extLst>
          </p:cNvPr>
          <p:cNvSpPr>
            <a:spLocks noGrp="1"/>
          </p:cNvSpPr>
          <p:nvPr>
            <p:ph idx="1"/>
          </p:nvPr>
        </p:nvSpPr>
        <p:spPr/>
        <p:txBody>
          <a:bodyPr>
            <a:normAutofit lnSpcReduction="10000"/>
          </a:bodyPr>
          <a:lstStyle/>
          <a:p>
            <a:pPr marL="0" indent="0" algn="l" rtl="0">
              <a:buNone/>
            </a:pPr>
            <a:r>
              <a:rPr lang="en-GB" b="0" i="0" dirty="0">
                <a:solidFill>
                  <a:srgbClr val="222222"/>
                </a:solidFill>
                <a:effectLst/>
                <a:latin typeface="Lucida Sans Unicode" panose="020B0602030504020204" pitchFamily="34" charset="0"/>
              </a:rPr>
              <a:t>Let’s think quietly about that for a moment.</a:t>
            </a:r>
          </a:p>
          <a:p>
            <a:pPr marL="0" indent="0" algn="l" rtl="0">
              <a:buNone/>
            </a:pPr>
            <a:endParaRPr lang="en-GB" b="0" i="0" dirty="0">
              <a:solidFill>
                <a:srgbClr val="222222"/>
              </a:solidFill>
              <a:effectLst/>
              <a:latin typeface="Lucida Sans Unicode" panose="020B0602030504020204" pitchFamily="34" charset="0"/>
            </a:endParaRPr>
          </a:p>
          <a:p>
            <a:pPr algn="l" rtl="0"/>
            <a:r>
              <a:rPr lang="en-GB" b="0" i="0" dirty="0">
                <a:solidFill>
                  <a:srgbClr val="222222"/>
                </a:solidFill>
                <a:effectLst/>
                <a:latin typeface="Lucida Sans Unicode" panose="020B0602030504020204" pitchFamily="34" charset="0"/>
              </a:rPr>
              <a:t>It’s OK to be different.</a:t>
            </a:r>
          </a:p>
          <a:p>
            <a:pPr algn="l" rtl="0"/>
            <a:r>
              <a:rPr lang="en-GB" b="0" i="0" dirty="0">
                <a:solidFill>
                  <a:srgbClr val="222222"/>
                </a:solidFill>
                <a:effectLst/>
                <a:latin typeface="Lucida Sans Unicode" panose="020B0602030504020204" pitchFamily="34" charset="0"/>
              </a:rPr>
              <a:t>It’s OK to look different.</a:t>
            </a:r>
          </a:p>
          <a:p>
            <a:pPr algn="l" rtl="0"/>
            <a:r>
              <a:rPr lang="en-GB" b="0" i="0" dirty="0">
                <a:solidFill>
                  <a:srgbClr val="222222"/>
                </a:solidFill>
                <a:effectLst/>
                <a:latin typeface="Lucida Sans Unicode" panose="020B0602030504020204" pitchFamily="34" charset="0"/>
              </a:rPr>
              <a:t>It’s OK to sound different.</a:t>
            </a:r>
          </a:p>
          <a:p>
            <a:pPr algn="l" rtl="0"/>
            <a:r>
              <a:rPr lang="en-GB" b="0" i="0" dirty="0">
                <a:solidFill>
                  <a:srgbClr val="222222"/>
                </a:solidFill>
                <a:effectLst/>
                <a:latin typeface="Lucida Sans Unicode" panose="020B0602030504020204" pitchFamily="34" charset="0"/>
              </a:rPr>
              <a:t>It’s OK to be good at different things.</a:t>
            </a:r>
          </a:p>
          <a:p>
            <a:pPr algn="l" rtl="0"/>
            <a:r>
              <a:rPr lang="en-GB" b="0" i="0" dirty="0">
                <a:solidFill>
                  <a:srgbClr val="222222"/>
                </a:solidFill>
                <a:effectLst/>
                <a:latin typeface="Lucida Sans Unicode" panose="020B0602030504020204" pitchFamily="34" charset="0"/>
              </a:rPr>
              <a:t>It’s OK to like different things.</a:t>
            </a:r>
          </a:p>
          <a:p>
            <a:pPr algn="l" rtl="0"/>
            <a:r>
              <a:rPr lang="en-GB" b="0" i="0" dirty="0">
                <a:solidFill>
                  <a:srgbClr val="222222"/>
                </a:solidFill>
                <a:effectLst/>
                <a:latin typeface="Lucida Sans Unicode" panose="020B0602030504020204" pitchFamily="34" charset="0"/>
              </a:rPr>
              <a:t>It’s OK to eat different foods.</a:t>
            </a:r>
          </a:p>
          <a:p>
            <a:pPr algn="l" rtl="0"/>
            <a:r>
              <a:rPr lang="en-GB" b="0" i="0" dirty="0">
                <a:solidFill>
                  <a:srgbClr val="222222"/>
                </a:solidFill>
                <a:effectLst/>
                <a:latin typeface="Lucida Sans Unicode" panose="020B0602030504020204" pitchFamily="34" charset="0"/>
              </a:rPr>
              <a:t>It’s OK to support different teams.</a:t>
            </a:r>
          </a:p>
          <a:p>
            <a:endParaRPr lang="en-GB" dirty="0"/>
          </a:p>
        </p:txBody>
      </p:sp>
    </p:spTree>
    <p:extLst>
      <p:ext uri="{BB962C8B-B14F-4D97-AF65-F5344CB8AC3E}">
        <p14:creationId xmlns:p14="http://schemas.microsoft.com/office/powerpoint/2010/main" val="2891319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CBC07-F427-4FD1-91E6-8A0A92407A8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0073C843-5F16-4320-AB58-CEED9FD9240E}"/>
              </a:ext>
            </a:extLst>
          </p:cNvPr>
          <p:cNvSpPr>
            <a:spLocks noGrp="1"/>
          </p:cNvSpPr>
          <p:nvPr>
            <p:ph idx="1"/>
          </p:nvPr>
        </p:nvSpPr>
        <p:spPr/>
        <p:txBody>
          <a:bodyPr/>
          <a:lstStyle/>
          <a:p>
            <a:pPr marL="0" indent="0">
              <a:buNone/>
            </a:pPr>
            <a:r>
              <a:rPr lang="en-GB" b="0" i="0" dirty="0">
                <a:solidFill>
                  <a:srgbClr val="222222"/>
                </a:solidFill>
                <a:effectLst/>
                <a:latin typeface="Lucida Sans Unicode" panose="020B0602030504020204" pitchFamily="34" charset="0"/>
              </a:rPr>
              <a:t>Father God, we thank you that we are all different.</a:t>
            </a:r>
            <a:br>
              <a:rPr lang="en-GB" dirty="0"/>
            </a:br>
            <a:r>
              <a:rPr lang="en-GB" b="0" i="0" dirty="0">
                <a:solidFill>
                  <a:srgbClr val="222222"/>
                </a:solidFill>
                <a:effectLst/>
                <a:latin typeface="Lucida Sans Unicode" panose="020B0602030504020204" pitchFamily="34" charset="0"/>
              </a:rPr>
              <a:t>Life would be so boring if we were all the same.</a:t>
            </a:r>
            <a:br>
              <a:rPr lang="en-GB" dirty="0"/>
            </a:br>
            <a:r>
              <a:rPr lang="en-GB" b="0" i="0" dirty="0">
                <a:solidFill>
                  <a:srgbClr val="222222"/>
                </a:solidFill>
                <a:effectLst/>
                <a:latin typeface="Lucida Sans Unicode" panose="020B0602030504020204" pitchFamily="34" charset="0"/>
              </a:rPr>
              <a:t>Help us to embrace difference.</a:t>
            </a:r>
            <a:br>
              <a:rPr lang="en-GB" dirty="0"/>
            </a:br>
            <a:r>
              <a:rPr lang="en-GB" b="0" i="0" dirty="0">
                <a:solidFill>
                  <a:srgbClr val="222222"/>
                </a:solidFill>
                <a:effectLst/>
                <a:latin typeface="Lucida Sans Unicode" panose="020B0602030504020204" pitchFamily="34" charset="0"/>
              </a:rPr>
              <a:t>Help us to celebrate difference.</a:t>
            </a:r>
            <a:br>
              <a:rPr lang="en-GB" dirty="0"/>
            </a:br>
            <a:r>
              <a:rPr lang="en-GB" b="0" i="0" dirty="0">
                <a:solidFill>
                  <a:srgbClr val="222222"/>
                </a:solidFill>
                <a:effectLst/>
                <a:latin typeface="Lucida Sans Unicode" panose="020B0602030504020204" pitchFamily="34" charset="0"/>
              </a:rPr>
              <a:t>Help me to be a good friend.</a:t>
            </a:r>
            <a:br>
              <a:rPr lang="en-GB" dirty="0"/>
            </a:br>
            <a:r>
              <a:rPr lang="en-GB" b="0" i="0" dirty="0">
                <a:solidFill>
                  <a:srgbClr val="222222"/>
                </a:solidFill>
                <a:effectLst/>
                <a:latin typeface="Lucida Sans Unicode" panose="020B0602030504020204" pitchFamily="34" charset="0"/>
              </a:rPr>
              <a:t>Let us always remember that it’s OK to be different.</a:t>
            </a:r>
          </a:p>
          <a:p>
            <a:pPr marL="0" indent="0">
              <a:buNone/>
            </a:pPr>
            <a:br>
              <a:rPr lang="en-GB" dirty="0"/>
            </a:br>
            <a:r>
              <a:rPr lang="en-GB" b="1" i="0" dirty="0">
                <a:solidFill>
                  <a:srgbClr val="222222"/>
                </a:solidFill>
                <a:effectLst/>
                <a:latin typeface="Lucida Sans Unicode" panose="020B0602030504020204" pitchFamily="34" charset="0"/>
              </a:rPr>
              <a:t>Amen</a:t>
            </a:r>
            <a:r>
              <a:rPr lang="en-GB" b="0" i="0" dirty="0">
                <a:solidFill>
                  <a:srgbClr val="222222"/>
                </a:solidFill>
                <a:effectLst/>
                <a:latin typeface="Lucida Sans Unicode" panose="020B0602030504020204" pitchFamily="34" charset="0"/>
              </a:rPr>
              <a:t>.</a:t>
            </a:r>
            <a:endParaRPr lang="en-GB" dirty="0"/>
          </a:p>
        </p:txBody>
      </p:sp>
      <p:pic>
        <p:nvPicPr>
          <p:cNvPr id="4" name="Picture 3">
            <a:extLst>
              <a:ext uri="{FF2B5EF4-FFF2-40B4-BE49-F238E27FC236}">
                <a16:creationId xmlns:a16="http://schemas.microsoft.com/office/drawing/2014/main" id="{B1228F49-744A-4F6A-BB8C-DF6E0A5C3F6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6179" y="365125"/>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3291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A1AEC-2D9B-49F1-BEE6-F07C6D5DE00A}"/>
              </a:ext>
            </a:extLst>
          </p:cNvPr>
          <p:cNvSpPr>
            <a:spLocks noGrp="1"/>
          </p:cNvSpPr>
          <p:nvPr>
            <p:ph type="title"/>
          </p:nvPr>
        </p:nvSpPr>
        <p:spPr/>
        <p:txBody>
          <a:bodyPr/>
          <a:lstStyle/>
          <a:p>
            <a:r>
              <a:rPr lang="en-GB" dirty="0" err="1"/>
              <a:t>p.s.</a:t>
            </a:r>
            <a:r>
              <a:rPr lang="en-GB" dirty="0"/>
              <a:t>  Which is our favourite name?</a:t>
            </a:r>
          </a:p>
        </p:txBody>
      </p:sp>
      <p:sp>
        <p:nvSpPr>
          <p:cNvPr id="3" name="Content Placeholder 2">
            <a:extLst>
              <a:ext uri="{FF2B5EF4-FFF2-40B4-BE49-F238E27FC236}">
                <a16:creationId xmlns:a16="http://schemas.microsoft.com/office/drawing/2014/main" id="{50ECC38B-9828-4BEF-BCC9-5C5A69208FE1}"/>
              </a:ext>
            </a:extLst>
          </p:cNvPr>
          <p:cNvSpPr>
            <a:spLocks noGrp="1"/>
          </p:cNvSpPr>
          <p:nvPr>
            <p:ph idx="1"/>
          </p:nvPr>
        </p:nvSpPr>
        <p:spPr/>
        <p:txBody>
          <a:bodyPr/>
          <a:lstStyle/>
          <a:p>
            <a:r>
              <a:rPr lang="en-GB" b="0" i="0" dirty="0" err="1">
                <a:solidFill>
                  <a:srgbClr val="0070C0"/>
                </a:solidFill>
                <a:effectLst/>
                <a:latin typeface="Roboto" panose="02000000000000000000" pitchFamily="2" charset="0"/>
              </a:rPr>
              <a:t>Kipekee</a:t>
            </a:r>
            <a:r>
              <a:rPr lang="en-GB" b="0" i="0" dirty="0">
                <a:solidFill>
                  <a:srgbClr val="757575"/>
                </a:solidFill>
                <a:effectLst/>
                <a:latin typeface="Roboto" panose="02000000000000000000" pitchFamily="2" charset="0"/>
              </a:rPr>
              <a:t>, which means "unique" in Swahili; </a:t>
            </a:r>
          </a:p>
          <a:p>
            <a:r>
              <a:rPr lang="en-GB" dirty="0">
                <a:solidFill>
                  <a:srgbClr val="757575"/>
                </a:solidFill>
                <a:latin typeface="Roboto" panose="02000000000000000000" pitchFamily="2" charset="0"/>
              </a:rPr>
              <a:t> </a:t>
            </a:r>
            <a:r>
              <a:rPr lang="en-GB" b="0" i="0" dirty="0" err="1">
                <a:solidFill>
                  <a:srgbClr val="757575"/>
                </a:solidFill>
                <a:effectLst/>
                <a:highlight>
                  <a:srgbClr val="00FF00"/>
                </a:highlight>
                <a:latin typeface="Roboto" panose="02000000000000000000" pitchFamily="2" charset="0"/>
              </a:rPr>
              <a:t>Firayali</a:t>
            </a:r>
            <a:r>
              <a:rPr lang="en-GB" b="0" i="0" dirty="0">
                <a:solidFill>
                  <a:srgbClr val="757575"/>
                </a:solidFill>
                <a:effectLst/>
                <a:highlight>
                  <a:srgbClr val="00FF00"/>
                </a:highlight>
                <a:latin typeface="Roboto" panose="02000000000000000000" pitchFamily="2" charset="0"/>
              </a:rPr>
              <a:t>, </a:t>
            </a:r>
            <a:r>
              <a:rPr lang="en-GB" b="0" i="0" dirty="0">
                <a:solidFill>
                  <a:srgbClr val="757575"/>
                </a:solidFill>
                <a:effectLst/>
                <a:latin typeface="Roboto" panose="02000000000000000000" pitchFamily="2" charset="0"/>
              </a:rPr>
              <a:t>which means "unusual"; </a:t>
            </a:r>
          </a:p>
          <a:p>
            <a:r>
              <a:rPr lang="en-GB" dirty="0">
                <a:solidFill>
                  <a:srgbClr val="757575"/>
                </a:solidFill>
                <a:latin typeface="Roboto" panose="02000000000000000000" pitchFamily="2" charset="0"/>
              </a:rPr>
              <a:t> </a:t>
            </a:r>
            <a:r>
              <a:rPr lang="en-GB" b="0" i="0" dirty="0" err="1">
                <a:solidFill>
                  <a:srgbClr val="FF33CC"/>
                </a:solidFill>
                <a:effectLst/>
                <a:latin typeface="Roboto" panose="02000000000000000000" pitchFamily="2" charset="0"/>
              </a:rPr>
              <a:t>Shakiri</a:t>
            </a:r>
            <a:r>
              <a:rPr lang="en-GB" b="0" i="0" dirty="0">
                <a:solidFill>
                  <a:srgbClr val="757575"/>
                </a:solidFill>
                <a:effectLst/>
                <a:latin typeface="Roboto" panose="02000000000000000000" pitchFamily="2" charset="0"/>
              </a:rPr>
              <a:t>, which means "she is most beautiful" and</a:t>
            </a:r>
          </a:p>
          <a:p>
            <a:r>
              <a:rPr lang="en-GB" b="0" i="0" dirty="0" err="1">
                <a:solidFill>
                  <a:srgbClr val="FF3300"/>
                </a:solidFill>
                <a:effectLst/>
                <a:latin typeface="Roboto" panose="02000000000000000000" pitchFamily="2" charset="0"/>
              </a:rPr>
              <a:t>Jamella</a:t>
            </a:r>
            <a:r>
              <a:rPr lang="en-GB" b="0" i="0" dirty="0">
                <a:solidFill>
                  <a:srgbClr val="757575"/>
                </a:solidFill>
                <a:effectLst/>
                <a:latin typeface="Roboto" panose="02000000000000000000" pitchFamily="2" charset="0"/>
              </a:rPr>
              <a:t> which means "One of great beauty”</a:t>
            </a:r>
          </a:p>
          <a:p>
            <a:pPr marL="0" indent="0">
              <a:buNone/>
            </a:pPr>
            <a:endParaRPr lang="en-GB" dirty="0">
              <a:solidFill>
                <a:srgbClr val="757575"/>
              </a:solidFill>
              <a:latin typeface="Roboto" panose="02000000000000000000" pitchFamily="2" charset="0"/>
            </a:endParaRPr>
          </a:p>
          <a:p>
            <a:pPr marL="0" indent="0">
              <a:buNone/>
            </a:pPr>
            <a:r>
              <a:rPr lang="en-GB" sz="5400" dirty="0"/>
              <a:t>Let’s vote!!</a:t>
            </a:r>
          </a:p>
        </p:txBody>
      </p:sp>
    </p:spTree>
    <p:extLst>
      <p:ext uri="{BB962C8B-B14F-4D97-AF65-F5344CB8AC3E}">
        <p14:creationId xmlns:p14="http://schemas.microsoft.com/office/powerpoint/2010/main" val="3532844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3E6D1-142F-4C58-9404-07EE543FFB0A}"/>
              </a:ext>
            </a:extLst>
          </p:cNvPr>
          <p:cNvSpPr>
            <a:spLocks noGrp="1"/>
          </p:cNvSpPr>
          <p:nvPr>
            <p:ph type="title"/>
          </p:nvPr>
        </p:nvSpPr>
        <p:spPr/>
        <p:txBody>
          <a:bodyPr/>
          <a:lstStyle/>
          <a:p>
            <a:r>
              <a:rPr lang="en-GB" dirty="0"/>
              <a:t>                   </a:t>
            </a:r>
            <a:r>
              <a:rPr lang="en-GB" sz="4400" dirty="0">
                <a:solidFill>
                  <a:srgbClr val="00B0F0"/>
                </a:solidFill>
                <a:latin typeface="Gill Sans MT" pitchFamily="34" charset="0"/>
              </a:rPr>
              <a:t>Our School Prayer</a:t>
            </a:r>
            <a:endParaRPr lang="en-GB" dirty="0">
              <a:solidFill>
                <a:srgbClr val="00B0F0"/>
              </a:solidFill>
            </a:endParaRPr>
          </a:p>
        </p:txBody>
      </p:sp>
      <p:sp>
        <p:nvSpPr>
          <p:cNvPr id="3" name="Content Placeholder 2">
            <a:extLst>
              <a:ext uri="{FF2B5EF4-FFF2-40B4-BE49-F238E27FC236}">
                <a16:creationId xmlns:a16="http://schemas.microsoft.com/office/drawing/2014/main" id="{075A6F21-1A06-4C3E-AD59-9E466FC03031}"/>
              </a:ext>
            </a:extLst>
          </p:cNvPr>
          <p:cNvSpPr>
            <a:spLocks noGrp="1"/>
          </p:cNvSpPr>
          <p:nvPr>
            <p:ph idx="1"/>
          </p:nvPr>
        </p:nvSpPr>
        <p:spPr/>
        <p:txBody>
          <a:bodyPr/>
          <a:lstStyle/>
          <a:p>
            <a:pPr marL="0" indent="0" algn="ctr">
              <a:buNone/>
            </a:pPr>
            <a:r>
              <a:rPr lang="en-US" dirty="0">
                <a:latin typeface="Gill Sans MT" pitchFamily="34" charset="0"/>
              </a:rPr>
              <a:t>Father God, protect us,</a:t>
            </a:r>
            <a:endParaRPr lang="en-GB" dirty="0">
              <a:latin typeface="Gill Sans MT" pitchFamily="34" charset="0"/>
            </a:endParaRPr>
          </a:p>
          <a:p>
            <a:pPr marL="0" indent="0" algn="ctr">
              <a:buNone/>
            </a:pPr>
            <a:r>
              <a:rPr lang="en-US" dirty="0">
                <a:latin typeface="Gill Sans MT" pitchFamily="34" charset="0"/>
              </a:rPr>
              <a:t>Keep us safe at school each day.</a:t>
            </a:r>
            <a:endParaRPr lang="en-GB" dirty="0">
              <a:latin typeface="Gill Sans MT" pitchFamily="34" charset="0"/>
            </a:endParaRPr>
          </a:p>
          <a:p>
            <a:pPr marL="0" indent="0" algn="ctr">
              <a:buNone/>
            </a:pPr>
            <a:r>
              <a:rPr lang="en-US" dirty="0">
                <a:latin typeface="Gill Sans MT" pitchFamily="34" charset="0"/>
              </a:rPr>
              <a:t>Jesus Christ, be with us</a:t>
            </a:r>
            <a:endParaRPr lang="en-GB" dirty="0">
              <a:latin typeface="Gill Sans MT" pitchFamily="34" charset="0"/>
            </a:endParaRPr>
          </a:p>
          <a:p>
            <a:pPr marL="0" indent="0" algn="ctr">
              <a:buNone/>
            </a:pPr>
            <a:r>
              <a:rPr lang="en-US" dirty="0">
                <a:latin typeface="Gill Sans MT" pitchFamily="34" charset="0"/>
              </a:rPr>
              <a:t>in our work and in our play.</a:t>
            </a:r>
            <a:endParaRPr lang="en-GB" dirty="0">
              <a:latin typeface="Gill Sans MT" pitchFamily="34" charset="0"/>
            </a:endParaRPr>
          </a:p>
          <a:p>
            <a:pPr marL="0" indent="0" algn="ctr">
              <a:buNone/>
            </a:pPr>
            <a:r>
              <a:rPr lang="en-US" dirty="0">
                <a:latin typeface="Gill Sans MT" pitchFamily="34" charset="0"/>
              </a:rPr>
              <a:t>Holy Spirit, guide us,</a:t>
            </a:r>
            <a:endParaRPr lang="en-GB" dirty="0">
              <a:latin typeface="Gill Sans MT" pitchFamily="34" charset="0"/>
            </a:endParaRPr>
          </a:p>
          <a:p>
            <a:pPr marL="0" indent="0" algn="ctr">
              <a:buNone/>
            </a:pPr>
            <a:r>
              <a:rPr lang="en-US" dirty="0">
                <a:latin typeface="Gill Sans MT" pitchFamily="34" charset="0"/>
              </a:rPr>
              <a:t>Keep our hope and vision high.</a:t>
            </a:r>
            <a:endParaRPr lang="en-GB" dirty="0">
              <a:latin typeface="Gill Sans MT" pitchFamily="34" charset="0"/>
            </a:endParaRPr>
          </a:p>
          <a:p>
            <a:pPr marL="0" indent="0" algn="ctr">
              <a:buNone/>
            </a:pPr>
            <a:r>
              <a:rPr lang="en-US" dirty="0">
                <a:latin typeface="Gill Sans MT" pitchFamily="34" charset="0"/>
              </a:rPr>
              <a:t>Give us faith, fun and friendship</a:t>
            </a:r>
            <a:endParaRPr lang="en-GB" dirty="0">
              <a:latin typeface="Gill Sans MT" pitchFamily="34" charset="0"/>
            </a:endParaRPr>
          </a:p>
          <a:p>
            <a:pPr marL="0" indent="0" algn="ctr">
              <a:buNone/>
            </a:pPr>
            <a:r>
              <a:rPr lang="en-US" dirty="0">
                <a:latin typeface="Gill Sans MT" pitchFamily="34" charset="0"/>
              </a:rPr>
              <a:t>As we learn, love and fly.</a:t>
            </a:r>
            <a:endParaRPr lang="en-GB" dirty="0">
              <a:latin typeface="Gill Sans MT" pitchFamily="34" charset="0"/>
            </a:endParaRPr>
          </a:p>
          <a:p>
            <a:endParaRPr lang="en-GB" dirty="0"/>
          </a:p>
        </p:txBody>
      </p:sp>
      <p:pic>
        <p:nvPicPr>
          <p:cNvPr id="4" name="Picture 3">
            <a:extLst>
              <a:ext uri="{FF2B5EF4-FFF2-40B4-BE49-F238E27FC236}">
                <a16:creationId xmlns:a16="http://schemas.microsoft.com/office/drawing/2014/main" id="{FF2F51DA-1869-42A8-A1FF-4D96B0AF9E0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979" y="365125"/>
            <a:ext cx="1579729"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D7B203BD-A933-49FA-AAD0-47D32249BF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12944" y="908886"/>
            <a:ext cx="2317440" cy="2780928"/>
          </a:xfrm>
          <a:prstGeom prst="rect">
            <a:avLst/>
          </a:prstGeom>
        </p:spPr>
      </p:pic>
    </p:spTree>
    <p:extLst>
      <p:ext uri="{BB962C8B-B14F-4D97-AF65-F5344CB8AC3E}">
        <p14:creationId xmlns:p14="http://schemas.microsoft.com/office/powerpoint/2010/main" val="4262279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9E89-6FBB-49D9-96E1-922F62224A09}"/>
              </a:ext>
            </a:extLst>
          </p:cNvPr>
          <p:cNvSpPr>
            <a:spLocks noGrp="1"/>
          </p:cNvSpPr>
          <p:nvPr>
            <p:ph type="title"/>
          </p:nvPr>
        </p:nvSpPr>
        <p:spPr/>
        <p:txBody>
          <a:bodyPr/>
          <a:lstStyle/>
          <a:p>
            <a:r>
              <a:rPr lang="en-GB" dirty="0"/>
              <a:t>                 </a:t>
            </a:r>
          </a:p>
        </p:txBody>
      </p:sp>
      <p:pic>
        <p:nvPicPr>
          <p:cNvPr id="4" name="Content Placeholder 3">
            <a:extLst>
              <a:ext uri="{FF2B5EF4-FFF2-40B4-BE49-F238E27FC236}">
                <a16:creationId xmlns:a16="http://schemas.microsoft.com/office/drawing/2014/main" id="{ED31731A-D45D-4DBF-A4AD-C8B72E12DC1F}"/>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96251" y="462613"/>
            <a:ext cx="1126429" cy="113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a:extLst>
              <a:ext uri="{FF2B5EF4-FFF2-40B4-BE49-F238E27FC236}">
                <a16:creationId xmlns:a16="http://schemas.microsoft.com/office/drawing/2014/main" id="{F702C264-67D5-4A5B-B08F-578E7EFD65BE}"/>
              </a:ext>
            </a:extLst>
          </p:cNvPr>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6600" dirty="0">
                <a:solidFill>
                  <a:srgbClr val="0070C0"/>
                </a:solidFill>
                <a:latin typeface="Gill Sans MT" panose="020B0502020104020203" pitchFamily="34" charset="0"/>
              </a:rPr>
              <a:t>             Candle Prayer</a:t>
            </a:r>
          </a:p>
        </p:txBody>
      </p:sp>
      <p:pic>
        <p:nvPicPr>
          <p:cNvPr id="6" name="Picture 5">
            <a:extLst>
              <a:ext uri="{FF2B5EF4-FFF2-40B4-BE49-F238E27FC236}">
                <a16:creationId xmlns:a16="http://schemas.microsoft.com/office/drawing/2014/main" id="{3FAC1C9C-BD07-498F-BBFD-F4DE3FA1B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0179" y="212073"/>
            <a:ext cx="1554162"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a:extLst>
              <a:ext uri="{FF2B5EF4-FFF2-40B4-BE49-F238E27FC236}">
                <a16:creationId xmlns:a16="http://schemas.microsoft.com/office/drawing/2014/main" id="{FEDC3015-7156-4C2F-AF8C-B46D75B069C7}"/>
              </a:ext>
            </a:extLst>
          </p:cNvPr>
          <p:cNvSpPr txBox="1"/>
          <p:nvPr/>
        </p:nvSpPr>
        <p:spPr>
          <a:xfrm>
            <a:off x="719572" y="1871072"/>
            <a:ext cx="7704856" cy="4524315"/>
          </a:xfrm>
          <a:prstGeom prst="rect">
            <a:avLst/>
          </a:prstGeom>
          <a:noFill/>
        </p:spPr>
        <p:txBody>
          <a:bodyPr wrap="square" rtlCol="0">
            <a:spAutoFit/>
          </a:bodyPr>
          <a:lstStyle/>
          <a:p>
            <a:r>
              <a:rPr lang="en-GB" sz="3600" dirty="0">
                <a:latin typeface="Gill Sans MT" panose="020B0502020104020203" pitchFamily="34" charset="0"/>
              </a:rPr>
              <a:t>Dear Lord Jesus</a:t>
            </a:r>
          </a:p>
          <a:p>
            <a:r>
              <a:rPr lang="en-GB" sz="3600" dirty="0">
                <a:latin typeface="Gill Sans MT" panose="020B0502020104020203" pitchFamily="34" charset="0"/>
              </a:rPr>
              <a:t>We light this candle to remind us</a:t>
            </a:r>
          </a:p>
          <a:p>
            <a:r>
              <a:rPr lang="en-GB" sz="3600" dirty="0">
                <a:latin typeface="Gill Sans MT" panose="020B0502020104020203" pitchFamily="34" charset="0"/>
              </a:rPr>
              <a:t>That you are the light of the world.</a:t>
            </a:r>
          </a:p>
          <a:p>
            <a:r>
              <a:rPr lang="en-GB" sz="3600" dirty="0">
                <a:latin typeface="Gill Sans MT" panose="020B0502020104020203" pitchFamily="34" charset="0"/>
              </a:rPr>
              <a:t>As we come together now</a:t>
            </a:r>
          </a:p>
          <a:p>
            <a:r>
              <a:rPr lang="en-GB" sz="3600" dirty="0">
                <a:latin typeface="Gill Sans MT" panose="020B0502020104020203" pitchFamily="34" charset="0"/>
              </a:rPr>
              <a:t>To pray and to praise</a:t>
            </a:r>
          </a:p>
          <a:p>
            <a:r>
              <a:rPr lang="en-GB" sz="3600" dirty="0">
                <a:latin typeface="Gill Sans MT" panose="020B0502020104020203" pitchFamily="34" charset="0"/>
              </a:rPr>
              <a:t>May we remove all darkness</a:t>
            </a:r>
          </a:p>
          <a:p>
            <a:r>
              <a:rPr lang="en-GB" sz="3600" dirty="0">
                <a:latin typeface="Gill Sans MT" panose="020B0502020104020203" pitchFamily="34" charset="0"/>
              </a:rPr>
              <a:t>From our hearts and minds.</a:t>
            </a:r>
          </a:p>
          <a:p>
            <a:r>
              <a:rPr lang="en-GB" sz="3600" dirty="0">
                <a:latin typeface="Gill Sans MT" panose="020B0502020104020203" pitchFamily="34" charset="0"/>
              </a:rPr>
              <a:t>Amen</a:t>
            </a:r>
          </a:p>
        </p:txBody>
      </p:sp>
      <p:pic>
        <p:nvPicPr>
          <p:cNvPr id="10" name="Picture 2">
            <a:extLst>
              <a:ext uri="{FF2B5EF4-FFF2-40B4-BE49-F238E27FC236}">
                <a16:creationId xmlns:a16="http://schemas.microsoft.com/office/drawing/2014/main" id="{8827F848-9B99-4F75-80F0-630C771F0B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0932" y="3600380"/>
            <a:ext cx="1983668" cy="246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6707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2D82-285B-42D0-9C52-29D6B12EF3D6}"/>
              </a:ext>
            </a:extLst>
          </p:cNvPr>
          <p:cNvSpPr>
            <a:spLocks noGrp="1"/>
          </p:cNvSpPr>
          <p:nvPr>
            <p:ph type="ctrTitle"/>
          </p:nvPr>
        </p:nvSpPr>
        <p:spPr>
          <a:xfrm>
            <a:off x="1859350" y="1104783"/>
            <a:ext cx="8808650" cy="2279424"/>
          </a:xfrm>
        </p:spPr>
        <p:txBody>
          <a:bodyPr/>
          <a:lstStyle/>
          <a:p>
            <a:r>
              <a:rPr lang="en-GB" dirty="0"/>
              <a:t>n</a:t>
            </a:r>
          </a:p>
        </p:txBody>
      </p:sp>
      <p:sp>
        <p:nvSpPr>
          <p:cNvPr id="3" name="Subtitle 2">
            <a:extLst>
              <a:ext uri="{FF2B5EF4-FFF2-40B4-BE49-F238E27FC236}">
                <a16:creationId xmlns:a16="http://schemas.microsoft.com/office/drawing/2014/main" id="{E4292B22-A185-4D67-823D-515A2E5D67ED}"/>
              </a:ext>
            </a:extLst>
          </p:cNvPr>
          <p:cNvSpPr>
            <a:spLocks noGrp="1"/>
          </p:cNvSpPr>
          <p:nvPr>
            <p:ph type="subTitle" idx="1"/>
          </p:nvPr>
        </p:nvSpPr>
        <p:spPr/>
        <p:txBody>
          <a:bodyPr/>
          <a:lstStyle/>
          <a:p>
            <a:endParaRPr lang="en-GB" dirty="0"/>
          </a:p>
        </p:txBody>
      </p:sp>
      <p:pic>
        <p:nvPicPr>
          <p:cNvPr id="1026" name="Picture 2">
            <a:extLst>
              <a:ext uri="{FF2B5EF4-FFF2-40B4-BE49-F238E27FC236}">
                <a16:creationId xmlns:a16="http://schemas.microsoft.com/office/drawing/2014/main" id="{4A585416-48F7-4588-B469-6BAECCC4A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0628" y="170550"/>
            <a:ext cx="5291307" cy="66064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A76F307-922D-4573-BA7E-CE1753F7F238}"/>
              </a:ext>
            </a:extLst>
          </p:cNvPr>
          <p:cNvSpPr txBox="1"/>
          <p:nvPr/>
        </p:nvSpPr>
        <p:spPr>
          <a:xfrm>
            <a:off x="6927541" y="1870967"/>
            <a:ext cx="3799643" cy="1384995"/>
          </a:xfrm>
          <a:prstGeom prst="rect">
            <a:avLst/>
          </a:prstGeom>
          <a:noFill/>
        </p:spPr>
        <p:txBody>
          <a:bodyPr wrap="square" rtlCol="0">
            <a:spAutoFit/>
          </a:bodyPr>
          <a:lstStyle/>
          <a:p>
            <a:r>
              <a:rPr lang="en-GB" sz="2800" dirty="0"/>
              <a:t>A baby giraffe was born in Tennessee, America, during the summer.</a:t>
            </a:r>
          </a:p>
        </p:txBody>
      </p:sp>
    </p:spTree>
    <p:extLst>
      <p:ext uri="{BB962C8B-B14F-4D97-AF65-F5344CB8AC3E}">
        <p14:creationId xmlns:p14="http://schemas.microsoft.com/office/powerpoint/2010/main" val="95510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E483D-D110-4334-B6E0-05E831B5D8C9}"/>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14374F1C-D5E0-4CF9-8F08-375B46C73155}"/>
              </a:ext>
            </a:extLst>
          </p:cNvPr>
          <p:cNvSpPr>
            <a:spLocks noGrp="1"/>
          </p:cNvSpPr>
          <p:nvPr>
            <p:ph idx="1"/>
          </p:nvPr>
        </p:nvSpPr>
        <p:spPr/>
        <p:txBody>
          <a:bodyPr/>
          <a:lstStyle/>
          <a:p>
            <a:r>
              <a:rPr lang="en-GB" dirty="0">
                <a:hlinkClick r:id="rId2"/>
              </a:rPr>
              <a:t>https://www.theguardian.com/world/2023/aug/21/spotless-giraffe-tennessee-zoo?fbclid=IwAR3Dif8lkIEQmMqZVQdtZdRhxaLEDe_QJjh0OrX5LmFFu3_mIZ3mLlcjfJ4</a:t>
            </a:r>
            <a:endParaRPr lang="en-GB" dirty="0"/>
          </a:p>
          <a:p>
            <a:endParaRPr lang="en-GB" dirty="0"/>
          </a:p>
          <a:p>
            <a:endParaRPr lang="en-GB" dirty="0"/>
          </a:p>
        </p:txBody>
      </p:sp>
    </p:spTree>
    <p:extLst>
      <p:ext uri="{BB962C8B-B14F-4D97-AF65-F5344CB8AC3E}">
        <p14:creationId xmlns:p14="http://schemas.microsoft.com/office/powerpoint/2010/main" val="386421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7C356-DEF3-45FE-9804-C9E202FB54C6}"/>
              </a:ext>
            </a:extLst>
          </p:cNvPr>
          <p:cNvSpPr>
            <a:spLocks noGrp="1"/>
          </p:cNvSpPr>
          <p:nvPr>
            <p:ph type="title"/>
          </p:nvPr>
        </p:nvSpPr>
        <p:spPr/>
        <p:txBody>
          <a:bodyPr/>
          <a:lstStyle/>
          <a:p>
            <a:pPr algn="ctr"/>
            <a:r>
              <a:rPr lang="en-GB" b="1" dirty="0">
                <a:solidFill>
                  <a:srgbClr val="FF0000"/>
                </a:solidFill>
              </a:rPr>
              <a:t>Name Competition</a:t>
            </a:r>
          </a:p>
        </p:txBody>
      </p:sp>
      <p:sp>
        <p:nvSpPr>
          <p:cNvPr id="3" name="Content Placeholder 2">
            <a:extLst>
              <a:ext uri="{FF2B5EF4-FFF2-40B4-BE49-F238E27FC236}">
                <a16:creationId xmlns:a16="http://schemas.microsoft.com/office/drawing/2014/main" id="{5E4A86F4-B34F-4EB7-93B0-158DDEB3E5DF}"/>
              </a:ext>
            </a:extLst>
          </p:cNvPr>
          <p:cNvSpPr>
            <a:spLocks noGrp="1"/>
          </p:cNvSpPr>
          <p:nvPr>
            <p:ph idx="1"/>
          </p:nvPr>
        </p:nvSpPr>
        <p:spPr/>
        <p:txBody>
          <a:bodyPr/>
          <a:lstStyle/>
          <a:p>
            <a:pPr marL="0" indent="0">
              <a:buNone/>
            </a:pPr>
            <a:r>
              <a:rPr lang="en-GB" b="0" i="0" dirty="0">
                <a:solidFill>
                  <a:srgbClr val="757575"/>
                </a:solidFill>
                <a:effectLst/>
                <a:latin typeface="Roboto" panose="02000000000000000000" pitchFamily="2" charset="0"/>
              </a:rPr>
              <a:t>Current favourites are:</a:t>
            </a:r>
          </a:p>
          <a:p>
            <a:r>
              <a:rPr lang="en-GB" b="0" i="0" dirty="0">
                <a:solidFill>
                  <a:srgbClr val="757575"/>
                </a:solidFill>
                <a:effectLst/>
                <a:latin typeface="Roboto" panose="02000000000000000000" pitchFamily="2" charset="0"/>
              </a:rPr>
              <a:t> </a:t>
            </a:r>
            <a:r>
              <a:rPr lang="en-GB" b="0" i="0" dirty="0" err="1">
                <a:solidFill>
                  <a:srgbClr val="0070C0"/>
                </a:solidFill>
                <a:effectLst/>
                <a:latin typeface="Roboto" panose="02000000000000000000" pitchFamily="2" charset="0"/>
              </a:rPr>
              <a:t>Kipekee</a:t>
            </a:r>
            <a:r>
              <a:rPr lang="en-GB" b="0" i="0" dirty="0">
                <a:solidFill>
                  <a:srgbClr val="757575"/>
                </a:solidFill>
                <a:effectLst/>
                <a:latin typeface="Roboto" panose="02000000000000000000" pitchFamily="2" charset="0"/>
              </a:rPr>
              <a:t>, which means "unique" in Swahili; </a:t>
            </a:r>
          </a:p>
          <a:p>
            <a:r>
              <a:rPr lang="en-GB" dirty="0">
                <a:solidFill>
                  <a:srgbClr val="757575"/>
                </a:solidFill>
                <a:latin typeface="Roboto" panose="02000000000000000000" pitchFamily="2" charset="0"/>
              </a:rPr>
              <a:t> </a:t>
            </a:r>
            <a:r>
              <a:rPr lang="en-GB" b="0" i="0" dirty="0" err="1">
                <a:solidFill>
                  <a:srgbClr val="757575"/>
                </a:solidFill>
                <a:effectLst/>
                <a:highlight>
                  <a:srgbClr val="00FF00"/>
                </a:highlight>
                <a:latin typeface="Roboto" panose="02000000000000000000" pitchFamily="2" charset="0"/>
              </a:rPr>
              <a:t>Firayali</a:t>
            </a:r>
            <a:r>
              <a:rPr lang="en-GB" b="0" i="0" dirty="0">
                <a:solidFill>
                  <a:srgbClr val="757575"/>
                </a:solidFill>
                <a:effectLst/>
                <a:highlight>
                  <a:srgbClr val="00FF00"/>
                </a:highlight>
                <a:latin typeface="Roboto" panose="02000000000000000000" pitchFamily="2" charset="0"/>
              </a:rPr>
              <a:t>, </a:t>
            </a:r>
            <a:r>
              <a:rPr lang="en-GB" b="0" i="0" dirty="0">
                <a:solidFill>
                  <a:srgbClr val="757575"/>
                </a:solidFill>
                <a:effectLst/>
                <a:latin typeface="Roboto" panose="02000000000000000000" pitchFamily="2" charset="0"/>
              </a:rPr>
              <a:t>which means "unusual"; </a:t>
            </a:r>
          </a:p>
          <a:p>
            <a:r>
              <a:rPr lang="en-GB" dirty="0">
                <a:solidFill>
                  <a:srgbClr val="757575"/>
                </a:solidFill>
                <a:latin typeface="Roboto" panose="02000000000000000000" pitchFamily="2" charset="0"/>
              </a:rPr>
              <a:t> </a:t>
            </a:r>
            <a:r>
              <a:rPr lang="en-GB" b="0" i="0" dirty="0" err="1">
                <a:solidFill>
                  <a:srgbClr val="FF33CC"/>
                </a:solidFill>
                <a:effectLst/>
                <a:latin typeface="Roboto" panose="02000000000000000000" pitchFamily="2" charset="0"/>
              </a:rPr>
              <a:t>Shakiri</a:t>
            </a:r>
            <a:r>
              <a:rPr lang="en-GB" b="0" i="0" dirty="0">
                <a:solidFill>
                  <a:srgbClr val="757575"/>
                </a:solidFill>
                <a:effectLst/>
                <a:latin typeface="Roboto" panose="02000000000000000000" pitchFamily="2" charset="0"/>
              </a:rPr>
              <a:t>, which means "she is most beautiful" and</a:t>
            </a:r>
          </a:p>
          <a:p>
            <a:r>
              <a:rPr lang="en-GB" b="0" i="0" dirty="0" err="1">
                <a:solidFill>
                  <a:srgbClr val="FF3300"/>
                </a:solidFill>
                <a:effectLst/>
                <a:latin typeface="Roboto" panose="02000000000000000000" pitchFamily="2" charset="0"/>
              </a:rPr>
              <a:t>Jamella</a:t>
            </a:r>
            <a:r>
              <a:rPr lang="en-GB" b="0" i="0" dirty="0">
                <a:solidFill>
                  <a:srgbClr val="757575"/>
                </a:solidFill>
                <a:effectLst/>
                <a:latin typeface="Roboto" panose="02000000000000000000" pitchFamily="2" charset="0"/>
              </a:rPr>
              <a:t> which means "One of great beauty”</a:t>
            </a:r>
          </a:p>
          <a:p>
            <a:pPr marL="0" indent="0">
              <a:buNone/>
            </a:pPr>
            <a:endParaRPr lang="en-GB" dirty="0">
              <a:solidFill>
                <a:srgbClr val="757575"/>
              </a:solidFill>
              <a:latin typeface="Roboto" panose="02000000000000000000" pitchFamily="2" charset="0"/>
            </a:endParaRPr>
          </a:p>
          <a:p>
            <a:pPr marL="0" indent="0">
              <a:buNone/>
            </a:pPr>
            <a:r>
              <a:rPr lang="en-GB" sz="3600" dirty="0">
                <a:solidFill>
                  <a:srgbClr val="757575"/>
                </a:solidFill>
                <a:latin typeface="Roboto" panose="02000000000000000000" pitchFamily="2" charset="0"/>
              </a:rPr>
              <a:t>Which name do you like best?</a:t>
            </a:r>
            <a:endParaRPr lang="en-GB" sz="3600" dirty="0"/>
          </a:p>
        </p:txBody>
      </p:sp>
    </p:spTree>
    <p:extLst>
      <p:ext uri="{BB962C8B-B14F-4D97-AF65-F5344CB8AC3E}">
        <p14:creationId xmlns:p14="http://schemas.microsoft.com/office/powerpoint/2010/main" val="1477925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5B9BF-8B44-412E-886F-AB638C60ED3B}"/>
              </a:ext>
            </a:extLst>
          </p:cNvPr>
          <p:cNvSpPr>
            <a:spLocks noGrp="1"/>
          </p:cNvSpPr>
          <p:nvPr>
            <p:ph type="title"/>
          </p:nvPr>
        </p:nvSpPr>
        <p:spPr/>
        <p:txBody>
          <a:bodyPr/>
          <a:lstStyle/>
          <a:p>
            <a:pPr algn="ctr"/>
            <a:r>
              <a:rPr lang="en-GB" b="1" dirty="0"/>
              <a:t>Some things to think about!</a:t>
            </a:r>
          </a:p>
        </p:txBody>
      </p:sp>
      <p:sp>
        <p:nvSpPr>
          <p:cNvPr id="3" name="Content Placeholder 2">
            <a:extLst>
              <a:ext uri="{FF2B5EF4-FFF2-40B4-BE49-F238E27FC236}">
                <a16:creationId xmlns:a16="http://schemas.microsoft.com/office/drawing/2014/main" id="{7759250F-DD58-4CD4-9B84-5604A37B7125}"/>
              </a:ext>
            </a:extLst>
          </p:cNvPr>
          <p:cNvSpPr>
            <a:spLocks noGrp="1"/>
          </p:cNvSpPr>
          <p:nvPr>
            <p:ph idx="1"/>
          </p:nvPr>
        </p:nvSpPr>
        <p:spPr>
          <a:xfrm>
            <a:off x="838200" y="1597981"/>
            <a:ext cx="10515600" cy="4578982"/>
          </a:xfrm>
        </p:spPr>
        <p:txBody>
          <a:bodyPr>
            <a:normAutofit/>
          </a:bodyPr>
          <a:lstStyle/>
          <a:p>
            <a:pPr algn="l"/>
            <a:r>
              <a:rPr lang="en-GB" b="0" i="0" dirty="0">
                <a:solidFill>
                  <a:srgbClr val="757575"/>
                </a:solidFill>
                <a:effectLst/>
                <a:latin typeface="Roboto" panose="02000000000000000000" pitchFamily="2" charset="0"/>
              </a:rPr>
              <a:t>What is a giraffe and what do they normally look like?</a:t>
            </a:r>
          </a:p>
          <a:p>
            <a:pPr algn="l"/>
            <a:r>
              <a:rPr lang="en-GB" dirty="0">
                <a:solidFill>
                  <a:srgbClr val="757575"/>
                </a:solidFill>
                <a:latin typeface="Roboto" panose="02000000000000000000" pitchFamily="2" charset="0"/>
              </a:rPr>
              <a:t>C</a:t>
            </a:r>
            <a:r>
              <a:rPr lang="en-GB" b="0" i="0" dirty="0">
                <a:solidFill>
                  <a:srgbClr val="757575"/>
                </a:solidFill>
                <a:effectLst/>
                <a:latin typeface="Roboto" panose="02000000000000000000" pitchFamily="2" charset="0"/>
              </a:rPr>
              <a:t>an this be a proper giraffe if it has no patches?</a:t>
            </a:r>
          </a:p>
          <a:p>
            <a:pPr algn="l"/>
            <a:r>
              <a:rPr lang="en-GB" dirty="0">
                <a:solidFill>
                  <a:srgbClr val="757575"/>
                </a:solidFill>
                <a:latin typeface="Roboto" panose="02000000000000000000" pitchFamily="2" charset="0"/>
              </a:rPr>
              <a:t>B</a:t>
            </a:r>
            <a:r>
              <a:rPr lang="en-GB" b="0" i="0" dirty="0">
                <a:solidFill>
                  <a:srgbClr val="757575"/>
                </a:solidFill>
                <a:effectLst/>
                <a:latin typeface="Roboto" panose="02000000000000000000" pitchFamily="2" charset="0"/>
              </a:rPr>
              <a:t>ut don't all giraffes have to look the same? you can't have pink lions or blue penguins. and after all, all humans look the same don't we, so giraffes should also look the same. It can't be a proper giraffe! </a:t>
            </a:r>
            <a:endParaRPr lang="en-GB" dirty="0"/>
          </a:p>
        </p:txBody>
      </p:sp>
      <p:pic>
        <p:nvPicPr>
          <p:cNvPr id="5" name="Picture 4">
            <a:extLst>
              <a:ext uri="{FF2B5EF4-FFF2-40B4-BE49-F238E27FC236}">
                <a16:creationId xmlns:a16="http://schemas.microsoft.com/office/drawing/2014/main" id="{F3361462-EA9B-412C-B206-A2BE87FB7DB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588260" y="3798276"/>
            <a:ext cx="3677317" cy="2754923"/>
          </a:xfrm>
          <a:prstGeom prst="rect">
            <a:avLst/>
          </a:prstGeom>
        </p:spPr>
      </p:pic>
      <p:pic>
        <p:nvPicPr>
          <p:cNvPr id="7" name="Picture 6">
            <a:extLst>
              <a:ext uri="{FF2B5EF4-FFF2-40B4-BE49-F238E27FC236}">
                <a16:creationId xmlns:a16="http://schemas.microsoft.com/office/drawing/2014/main" id="{B9D88981-4B0C-4F5C-A630-08FEF6EA40B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787211" y="3798276"/>
            <a:ext cx="2228426" cy="2825262"/>
          </a:xfrm>
          <a:prstGeom prst="rect">
            <a:avLst/>
          </a:prstGeom>
        </p:spPr>
      </p:pic>
      <p:sp>
        <p:nvSpPr>
          <p:cNvPr id="8" name="TextBox 7">
            <a:extLst>
              <a:ext uri="{FF2B5EF4-FFF2-40B4-BE49-F238E27FC236}">
                <a16:creationId xmlns:a16="http://schemas.microsoft.com/office/drawing/2014/main" id="{BF5E2B3B-5B1A-44BE-BC66-272C0A0A7AE0}"/>
              </a:ext>
            </a:extLst>
          </p:cNvPr>
          <p:cNvSpPr txBox="1"/>
          <p:nvPr/>
        </p:nvSpPr>
        <p:spPr>
          <a:xfrm>
            <a:off x="9577475" y="6759274"/>
            <a:ext cx="438162" cy="2031325"/>
          </a:xfrm>
          <a:prstGeom prst="rect">
            <a:avLst/>
          </a:prstGeom>
          <a:noFill/>
        </p:spPr>
        <p:txBody>
          <a:bodyPr wrap="square" rtlCol="0">
            <a:spAutoFit/>
          </a:bodyPr>
          <a:lstStyle/>
          <a:p>
            <a:r>
              <a:rPr lang="en-GB" sz="900">
                <a:hlinkClick r:id="rId5" tooltip="https://re-enganchada.blogspot.com/2016/03/giraffes-in-love-jirafas-enamoradas.html"/>
              </a:rPr>
              <a:t>This Photo</a:t>
            </a:r>
            <a:r>
              <a:rPr lang="en-GB" sz="900"/>
              <a:t> by Unknown Author is licensed under </a:t>
            </a:r>
            <a:r>
              <a:rPr lang="en-GB" sz="900">
                <a:hlinkClick r:id="rId6" tooltip="https://creativecommons.org/licenses/by-nc-nd/3.0/"/>
              </a:rPr>
              <a:t>CC BY-NC-ND</a:t>
            </a:r>
            <a:endParaRPr lang="en-GB" sz="900"/>
          </a:p>
        </p:txBody>
      </p:sp>
    </p:spTree>
    <p:extLst>
      <p:ext uri="{BB962C8B-B14F-4D97-AF65-F5344CB8AC3E}">
        <p14:creationId xmlns:p14="http://schemas.microsoft.com/office/powerpoint/2010/main" val="3858252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E21356-37B9-4BDF-8488-66B1DD16C541}"/>
              </a:ext>
            </a:extLst>
          </p:cNvPr>
          <p:cNvSpPr>
            <a:spLocks noGrp="1"/>
          </p:cNvSpPr>
          <p:nvPr>
            <p:ph type="title"/>
          </p:nvPr>
        </p:nvSpPr>
        <p:spPr/>
        <p:txBody>
          <a:bodyPr>
            <a:normAutofit/>
          </a:bodyPr>
          <a:lstStyle/>
          <a:p>
            <a:r>
              <a:rPr lang="en-GB" dirty="0">
                <a:solidFill>
                  <a:srgbClr val="757575"/>
                </a:solidFill>
                <a:latin typeface="Roboto" panose="02000000000000000000" pitchFamily="2" charset="0"/>
              </a:rPr>
              <a:t>A</a:t>
            </a:r>
            <a:r>
              <a:rPr lang="en-GB" b="0" i="0" dirty="0">
                <a:solidFill>
                  <a:srgbClr val="757575"/>
                </a:solidFill>
                <a:effectLst/>
                <a:latin typeface="Roboto" panose="02000000000000000000" pitchFamily="2" charset="0"/>
              </a:rPr>
              <a:t>fter all, all humans look the same … don't we? </a:t>
            </a:r>
            <a:endParaRPr lang="en-GB" dirty="0"/>
          </a:p>
        </p:txBody>
      </p:sp>
      <p:pic>
        <p:nvPicPr>
          <p:cNvPr id="16" name="Content Placeholder 15">
            <a:extLst>
              <a:ext uri="{FF2B5EF4-FFF2-40B4-BE49-F238E27FC236}">
                <a16:creationId xmlns:a16="http://schemas.microsoft.com/office/drawing/2014/main" id="{86D82DE2-3200-4E68-8DE2-8624D919AB1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91814" y="1690688"/>
            <a:ext cx="4003943" cy="2671970"/>
          </a:xfrm>
        </p:spPr>
      </p:pic>
      <p:sp>
        <p:nvSpPr>
          <p:cNvPr id="17" name="TextBox 16">
            <a:extLst>
              <a:ext uri="{FF2B5EF4-FFF2-40B4-BE49-F238E27FC236}">
                <a16:creationId xmlns:a16="http://schemas.microsoft.com/office/drawing/2014/main" id="{25C56E02-198E-43DF-8A8B-2A35E6E065F9}"/>
              </a:ext>
            </a:extLst>
          </p:cNvPr>
          <p:cNvSpPr txBox="1"/>
          <p:nvPr/>
        </p:nvSpPr>
        <p:spPr>
          <a:xfrm>
            <a:off x="757482" y="5274591"/>
            <a:ext cx="4752975" cy="230832"/>
          </a:xfrm>
          <a:prstGeom prst="rect">
            <a:avLst/>
          </a:prstGeom>
          <a:noFill/>
        </p:spPr>
        <p:txBody>
          <a:bodyPr wrap="square" rtlCol="0">
            <a:spAutoFit/>
          </a:bodyPr>
          <a:lstStyle/>
          <a:p>
            <a:r>
              <a:rPr lang="en-GB" sz="900">
                <a:hlinkClick r:id="rId3" tooltip="https://www.flickr.com/photos/adamcohn/14672625644?rb=1"/>
              </a:rPr>
              <a:t>This Photo</a:t>
            </a:r>
            <a:r>
              <a:rPr lang="en-GB" sz="900"/>
              <a:t> by Unknown Author is licensed under </a:t>
            </a:r>
            <a:r>
              <a:rPr lang="en-GB" sz="900">
                <a:hlinkClick r:id="rId4" tooltip="https://creativecommons.org/licenses/by-nc-nd/3.0/"/>
              </a:rPr>
              <a:t>CC BY-NC-ND</a:t>
            </a:r>
            <a:endParaRPr lang="en-GB" sz="900"/>
          </a:p>
        </p:txBody>
      </p:sp>
      <p:pic>
        <p:nvPicPr>
          <p:cNvPr id="19" name="Picture 18">
            <a:extLst>
              <a:ext uri="{FF2B5EF4-FFF2-40B4-BE49-F238E27FC236}">
                <a16:creationId xmlns:a16="http://schemas.microsoft.com/office/drawing/2014/main" id="{2CFC6936-7A21-4590-84F0-205157F1A8B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179021" y="1027906"/>
            <a:ext cx="4114423" cy="2723662"/>
          </a:xfrm>
          <a:prstGeom prst="rect">
            <a:avLst/>
          </a:prstGeom>
        </p:spPr>
      </p:pic>
      <p:pic>
        <p:nvPicPr>
          <p:cNvPr id="21" name="Picture 20">
            <a:extLst>
              <a:ext uri="{FF2B5EF4-FFF2-40B4-BE49-F238E27FC236}">
                <a16:creationId xmlns:a16="http://schemas.microsoft.com/office/drawing/2014/main" id="{6E146AAE-FD6F-4F1F-ACD0-77D1A83D6B04}"/>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938348" y="2520183"/>
            <a:ext cx="2415452" cy="4052276"/>
          </a:xfrm>
          <a:prstGeom prst="rect">
            <a:avLst/>
          </a:prstGeom>
        </p:spPr>
      </p:pic>
      <p:pic>
        <p:nvPicPr>
          <p:cNvPr id="23" name="Picture 22">
            <a:extLst>
              <a:ext uri="{FF2B5EF4-FFF2-40B4-BE49-F238E27FC236}">
                <a16:creationId xmlns:a16="http://schemas.microsoft.com/office/drawing/2014/main" id="{004E2C26-0242-4B59-8AB7-08CFFEEF2E47}"/>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5646062" y="4008474"/>
            <a:ext cx="3825246" cy="2532233"/>
          </a:xfrm>
          <a:prstGeom prst="rect">
            <a:avLst/>
          </a:prstGeom>
        </p:spPr>
      </p:pic>
      <p:pic>
        <p:nvPicPr>
          <p:cNvPr id="25" name="Picture 24">
            <a:extLst>
              <a:ext uri="{FF2B5EF4-FFF2-40B4-BE49-F238E27FC236}">
                <a16:creationId xmlns:a16="http://schemas.microsoft.com/office/drawing/2014/main" id="{2191D9CF-9BBC-4C44-A0B6-94AF649891AD}"/>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3864405" y="3215751"/>
            <a:ext cx="2230316" cy="2973754"/>
          </a:xfrm>
          <a:prstGeom prst="rect">
            <a:avLst/>
          </a:prstGeom>
        </p:spPr>
      </p:pic>
      <p:pic>
        <p:nvPicPr>
          <p:cNvPr id="27" name="Picture 26">
            <a:extLst>
              <a:ext uri="{FF2B5EF4-FFF2-40B4-BE49-F238E27FC236}">
                <a16:creationId xmlns:a16="http://schemas.microsoft.com/office/drawing/2014/main" id="{4D264736-FE5E-4F46-9D0B-E907B024256F}"/>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21877" y="4547959"/>
            <a:ext cx="2888227" cy="2098778"/>
          </a:xfrm>
          <a:prstGeom prst="rect">
            <a:avLst/>
          </a:prstGeom>
        </p:spPr>
      </p:pic>
      <p:sp>
        <p:nvSpPr>
          <p:cNvPr id="28" name="TextBox 27">
            <a:extLst>
              <a:ext uri="{FF2B5EF4-FFF2-40B4-BE49-F238E27FC236}">
                <a16:creationId xmlns:a16="http://schemas.microsoft.com/office/drawing/2014/main" id="{8A31D707-ECAA-41BB-9579-D794EB94C9CC}"/>
              </a:ext>
            </a:extLst>
          </p:cNvPr>
          <p:cNvSpPr txBox="1"/>
          <p:nvPr/>
        </p:nvSpPr>
        <p:spPr>
          <a:xfrm>
            <a:off x="621877" y="6387793"/>
            <a:ext cx="2888227" cy="230832"/>
          </a:xfrm>
          <a:prstGeom prst="rect">
            <a:avLst/>
          </a:prstGeom>
          <a:noFill/>
        </p:spPr>
        <p:txBody>
          <a:bodyPr wrap="square" rtlCol="0">
            <a:spAutoFit/>
          </a:bodyPr>
          <a:lstStyle/>
          <a:p>
            <a:r>
              <a:rPr lang="en-GB" sz="900">
                <a:hlinkClick r:id="rId14" tooltip="https://courses.lumenlearning.com/suny-fmcc-childhood-psychology/chapter/language-development/"/>
              </a:rPr>
              <a:t>This Photo</a:t>
            </a:r>
            <a:r>
              <a:rPr lang="en-GB" sz="900"/>
              <a:t> by Unknown Author is licensed under </a:t>
            </a:r>
            <a:r>
              <a:rPr lang="en-GB" sz="900">
                <a:hlinkClick r:id="rId15" tooltip="https://creativecommons.org/licenses/by/3.0/"/>
              </a:rPr>
              <a:t>CC BY</a:t>
            </a:r>
            <a:endParaRPr lang="en-GB" sz="900"/>
          </a:p>
        </p:txBody>
      </p:sp>
    </p:spTree>
    <p:extLst>
      <p:ext uri="{BB962C8B-B14F-4D97-AF65-F5344CB8AC3E}">
        <p14:creationId xmlns:p14="http://schemas.microsoft.com/office/powerpoint/2010/main" val="853699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791A7-650D-4098-A372-A78473DB640F}"/>
              </a:ext>
            </a:extLst>
          </p:cNvPr>
          <p:cNvSpPr>
            <a:spLocks noGrp="1"/>
          </p:cNvSpPr>
          <p:nvPr>
            <p:ph type="title"/>
          </p:nvPr>
        </p:nvSpPr>
        <p:spPr/>
        <p:txBody>
          <a:bodyPr/>
          <a:lstStyle/>
          <a:p>
            <a:r>
              <a:rPr lang="en-GB" dirty="0"/>
              <a:t>            So should giraffes all look the same?</a:t>
            </a:r>
          </a:p>
        </p:txBody>
      </p:sp>
      <p:pic>
        <p:nvPicPr>
          <p:cNvPr id="5" name="Content Placeholder 4">
            <a:extLst>
              <a:ext uri="{FF2B5EF4-FFF2-40B4-BE49-F238E27FC236}">
                <a16:creationId xmlns:a16="http://schemas.microsoft.com/office/drawing/2014/main" id="{1CF8C15A-7938-4384-9DC2-FA5F9AA64071}"/>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72435" y="1690688"/>
            <a:ext cx="6527007" cy="4351338"/>
          </a:xfrm>
        </p:spPr>
      </p:pic>
      <p:sp>
        <p:nvSpPr>
          <p:cNvPr id="6" name="Thought Bubble: Cloud 5">
            <a:extLst>
              <a:ext uri="{FF2B5EF4-FFF2-40B4-BE49-F238E27FC236}">
                <a16:creationId xmlns:a16="http://schemas.microsoft.com/office/drawing/2014/main" id="{2FDD7F99-ED89-42C1-AEAC-6BF5CA242DD1}"/>
              </a:ext>
            </a:extLst>
          </p:cNvPr>
          <p:cNvSpPr/>
          <p:nvPr/>
        </p:nvSpPr>
        <p:spPr>
          <a:xfrm>
            <a:off x="7979508" y="1961661"/>
            <a:ext cx="3595077" cy="2704123"/>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t>What do you think?</a:t>
            </a:r>
          </a:p>
        </p:txBody>
      </p:sp>
    </p:spTree>
    <p:extLst>
      <p:ext uri="{BB962C8B-B14F-4D97-AF65-F5344CB8AC3E}">
        <p14:creationId xmlns:p14="http://schemas.microsoft.com/office/powerpoint/2010/main" val="3462900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7D2B0-B730-4874-A658-148B82CEA797}"/>
              </a:ext>
            </a:extLst>
          </p:cNvPr>
          <p:cNvSpPr>
            <a:spLocks noGrp="1"/>
          </p:cNvSpPr>
          <p:nvPr>
            <p:ph type="title"/>
          </p:nvPr>
        </p:nvSpPr>
        <p:spPr/>
        <p:txBody>
          <a:bodyPr>
            <a:normAutofit fontScale="90000"/>
          </a:bodyPr>
          <a:lstStyle/>
          <a:p>
            <a:r>
              <a:rPr lang="en-GB" dirty="0">
                <a:solidFill>
                  <a:srgbClr val="757575"/>
                </a:solidFill>
                <a:latin typeface="Roboto" panose="02000000000000000000" pitchFamily="2" charset="0"/>
              </a:rPr>
              <a:t>I wonder if the baby giraffe mum is proud of her baby, or do you think mum wishes the baby looked like the other giraffes?</a:t>
            </a:r>
            <a:br>
              <a:rPr lang="en-GB" dirty="0">
                <a:solidFill>
                  <a:srgbClr val="757575"/>
                </a:solidFill>
                <a:latin typeface="Roboto" panose="02000000000000000000" pitchFamily="2" charset="0"/>
              </a:rPr>
            </a:br>
            <a:endParaRPr lang="en-GB" dirty="0"/>
          </a:p>
        </p:txBody>
      </p:sp>
      <p:sp>
        <p:nvSpPr>
          <p:cNvPr id="3" name="Content Placeholder 2">
            <a:extLst>
              <a:ext uri="{FF2B5EF4-FFF2-40B4-BE49-F238E27FC236}">
                <a16:creationId xmlns:a16="http://schemas.microsoft.com/office/drawing/2014/main" id="{A1CF6810-0C37-4DDE-A8BA-E3EA244B0E46}"/>
              </a:ext>
            </a:extLst>
          </p:cNvPr>
          <p:cNvSpPr>
            <a:spLocks noGrp="1"/>
          </p:cNvSpPr>
          <p:nvPr>
            <p:ph idx="1"/>
          </p:nvPr>
        </p:nvSpPr>
        <p:spPr/>
        <p:txBody>
          <a:bodyPr>
            <a:normAutofit/>
          </a:bodyPr>
          <a:lstStyle/>
          <a:p>
            <a:pPr marL="0" indent="0" algn="ctr">
              <a:buNone/>
            </a:pPr>
            <a:endParaRPr lang="en-GB" sz="3600" dirty="0"/>
          </a:p>
        </p:txBody>
      </p:sp>
      <p:pic>
        <p:nvPicPr>
          <p:cNvPr id="5" name="Picture 4">
            <a:extLst>
              <a:ext uri="{FF2B5EF4-FFF2-40B4-BE49-F238E27FC236}">
                <a16:creationId xmlns:a16="http://schemas.microsoft.com/office/drawing/2014/main" id="{A33762DE-A6A9-4443-B424-9CABA34AF27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205694" y="1586523"/>
            <a:ext cx="3457290" cy="5185935"/>
          </a:xfrm>
          <a:prstGeom prst="rect">
            <a:avLst/>
          </a:prstGeom>
        </p:spPr>
      </p:pic>
    </p:spTree>
    <p:extLst>
      <p:ext uri="{BB962C8B-B14F-4D97-AF65-F5344CB8AC3E}">
        <p14:creationId xmlns:p14="http://schemas.microsoft.com/office/powerpoint/2010/main" val="11387305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659</Words>
  <Application>Microsoft Office PowerPoint</Application>
  <PresentationFormat>Widescreen</PresentationFormat>
  <Paragraphs>78</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Calibri</vt:lpstr>
      <vt:lpstr>Calibri Light</vt:lpstr>
      <vt:lpstr>Gill Sans MT</vt:lpstr>
      <vt:lpstr>Lucida Sans Unicode</vt:lpstr>
      <vt:lpstr>Roboto</vt:lpstr>
      <vt:lpstr>Office Theme</vt:lpstr>
      <vt:lpstr>KS1 Assembly   </vt:lpstr>
      <vt:lpstr>                 </vt:lpstr>
      <vt:lpstr>n</vt:lpstr>
      <vt:lpstr>PowerPoint Presentation</vt:lpstr>
      <vt:lpstr>Name Competition</vt:lpstr>
      <vt:lpstr>Some things to think about!</vt:lpstr>
      <vt:lpstr>After all, all humans look the same … don't we? </vt:lpstr>
      <vt:lpstr>            So should giraffes all look the same?</vt:lpstr>
      <vt:lpstr>I wonder if the baby giraffe mum is proud of her baby, or do you think mum wishes the baby looked like the other giraffes? </vt:lpstr>
      <vt:lpstr>Do all children have to look the same as their mums or the family? </vt:lpstr>
      <vt:lpstr> If, when the giraffe was older, they said to you they wished they had patterns like the other giraffes, what would you say?  </vt:lpstr>
      <vt:lpstr>What do we say in our school about difference? </vt:lpstr>
      <vt:lpstr>PowerPoint Presentation</vt:lpstr>
      <vt:lpstr>PowerPoint Presentation</vt:lpstr>
      <vt:lpstr>PowerPoint Presentation</vt:lpstr>
      <vt:lpstr>It’s OK to be different!</vt:lpstr>
      <vt:lpstr>PowerPoint Presentation</vt:lpstr>
      <vt:lpstr>p.s.  Which is our favourite name?</vt:lpstr>
      <vt:lpstr>                   Our School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KS1 Assembly   Autumn 1  Number 1</dc:title>
  <dc:creator>C Wilkinson</dc:creator>
  <cp:lastModifiedBy>C Wilkinson</cp:lastModifiedBy>
  <cp:revision>11</cp:revision>
  <cp:lastPrinted>2023-09-07T11:25:48Z</cp:lastPrinted>
  <dcterms:created xsi:type="dcterms:W3CDTF">2023-09-05T18:15:32Z</dcterms:created>
  <dcterms:modified xsi:type="dcterms:W3CDTF">2023-09-07T11:25:48Z</dcterms:modified>
</cp:coreProperties>
</file>