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306" r:id="rId4"/>
    <p:sldId id="307" r:id="rId5"/>
    <p:sldId id="308" r:id="rId6"/>
    <p:sldId id="313" r:id="rId7"/>
    <p:sldId id="314" r:id="rId8"/>
    <p:sldId id="309" r:id="rId9"/>
    <p:sldId id="310" r:id="rId10"/>
    <p:sldId id="311" r:id="rId11"/>
    <p:sldId id="305" r:id="rId12"/>
    <p:sldId id="312" r:id="rId13"/>
    <p:sldId id="30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84368" autoAdjust="0"/>
  </p:normalViewPr>
  <p:slideViewPr>
    <p:cSldViewPr>
      <p:cViewPr varScale="1">
        <p:scale>
          <a:sx n="86" d="100"/>
          <a:sy n="86" d="100"/>
        </p:scale>
        <p:origin x="128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AF3A7-B40B-4078-B54C-EF69172A5E9D}" type="datetimeFigureOut">
              <a:rPr lang="en-GB" smtClean="0"/>
              <a:t>03/09/2024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B1EC-DDCD-4DC7-9A23-AE9C1F0AAA6B}" type="slidenum">
              <a:rPr lang="en-GB" smtClean="0"/>
              <a:t>‹#›</a:t>
            </a:fld>
            <a:endParaRPr lang="en-GB"/>
          </a:p>
        </p:txBody>
      </p:sp>
    </p:spTree>
    <p:extLst>
      <p:ext uri="{BB962C8B-B14F-4D97-AF65-F5344CB8AC3E}">
        <p14:creationId xmlns:p14="http://schemas.microsoft.com/office/powerpoint/2010/main" val="2681299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265918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7299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2413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F71D8D-A1E7-49E1-9962-319C87DA530A}"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77946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F71D8D-A1E7-49E1-9962-319C87DA530A}" type="datetimeFigureOut">
              <a:rPr lang="en-GB" smtClean="0"/>
              <a:t>03/09/2024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1741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F71D8D-A1E7-49E1-9962-319C87DA530A}"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5014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F71D8D-A1E7-49E1-9962-319C87DA530A}" type="datetimeFigureOut">
              <a:rPr lang="en-GB" smtClean="0"/>
              <a:t>03/09/2024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04989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F71D8D-A1E7-49E1-9962-319C87DA530A}" type="datetimeFigureOut">
              <a:rPr lang="en-GB" smtClean="0"/>
              <a:t>03/09/2024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401393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71D8D-A1E7-49E1-9962-319C87DA530A}" type="datetimeFigureOut">
              <a:rPr lang="en-GB" smtClean="0"/>
              <a:t>03/09/2024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5568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1437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F71D8D-A1E7-49E1-9962-319C87DA530A}" type="datetimeFigureOut">
              <a:rPr lang="en-GB" smtClean="0"/>
              <a:t>03/09/2024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C80C57-21A4-41A9-A699-25711E56606E}" type="slidenum">
              <a:rPr lang="en-GB" smtClean="0"/>
              <a:t>‹#›</a:t>
            </a:fld>
            <a:endParaRPr lang="en-GB"/>
          </a:p>
        </p:txBody>
      </p:sp>
    </p:spTree>
    <p:extLst>
      <p:ext uri="{BB962C8B-B14F-4D97-AF65-F5344CB8AC3E}">
        <p14:creationId xmlns:p14="http://schemas.microsoft.com/office/powerpoint/2010/main" val="321806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71D8D-A1E7-49E1-9962-319C87DA530A}" type="datetimeFigureOut">
              <a:rPr lang="en-GB" smtClean="0"/>
              <a:t>03/09/2024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80C57-21A4-41A9-A699-25711E56606E}" type="slidenum">
              <a:rPr lang="en-GB" smtClean="0"/>
              <a:t>‹#›</a:t>
            </a:fld>
            <a:endParaRPr lang="en-GB"/>
          </a:p>
        </p:txBody>
      </p:sp>
    </p:spTree>
    <p:extLst>
      <p:ext uri="{BB962C8B-B14F-4D97-AF65-F5344CB8AC3E}">
        <p14:creationId xmlns:p14="http://schemas.microsoft.com/office/powerpoint/2010/main" val="3372366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upworthy.com/teachers-rule-about-something-you-cant-change-in-30-seconds-is-a-lesson-for-all-ages"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48" y="55349"/>
            <a:ext cx="8640960" cy="1728192"/>
          </a:xfrm>
        </p:spPr>
        <p:txBody>
          <a:bodyPr>
            <a:noAutofit/>
          </a:bodyPr>
          <a:lstStyle/>
          <a:p>
            <a:r>
              <a:rPr lang="en-GB" sz="6000" dirty="0">
                <a:solidFill>
                  <a:srgbClr val="0070C0"/>
                </a:solidFill>
                <a:latin typeface="Gill Sans MT" panose="020B0502020104020203" pitchFamily="34" charset="0"/>
              </a:rPr>
              <a:t>No Outsiders-KS1</a:t>
            </a:r>
          </a:p>
        </p:txBody>
      </p:sp>
      <p:sp>
        <p:nvSpPr>
          <p:cNvPr id="3" name="Subtitle 2"/>
          <p:cNvSpPr>
            <a:spLocks noGrp="1"/>
          </p:cNvSpPr>
          <p:nvPr>
            <p:ph type="subTitle" idx="1"/>
          </p:nvPr>
        </p:nvSpPr>
        <p:spPr>
          <a:xfrm>
            <a:off x="420508" y="1284816"/>
            <a:ext cx="6400800" cy="1410577"/>
          </a:xfrm>
        </p:spPr>
        <p:txBody>
          <a:bodyPr>
            <a:normAutofit fontScale="40000" lnSpcReduction="20000"/>
          </a:bodyPr>
          <a:lstStyle/>
          <a:p>
            <a:endParaRPr lang="en-GB" b="1" dirty="0">
              <a:solidFill>
                <a:srgbClr val="FF0000"/>
              </a:solidFill>
              <a:latin typeface="Gill Sans MT" panose="020B0502020104020203" pitchFamily="34" charset="0"/>
            </a:endParaRPr>
          </a:p>
          <a:p>
            <a:r>
              <a:rPr lang="en-GB" sz="9600" dirty="0">
                <a:solidFill>
                  <a:srgbClr val="FF0000"/>
                </a:solidFill>
                <a:latin typeface="Gill Sans MT" panose="020B0502020104020203" pitchFamily="34" charset="0"/>
              </a:rPr>
              <a:t>Mrs Wilkinson  -  Headteacher</a:t>
            </a:r>
          </a:p>
          <a:p>
            <a:r>
              <a:rPr lang="en-GB" sz="9600" dirty="0">
                <a:solidFill>
                  <a:srgbClr val="FF0000"/>
                </a:solidFill>
                <a:latin typeface="Gill Sans MT" panose="020B0502020104020203" pitchFamily="34" charset="0"/>
              </a:rPr>
              <a:t>Autumn 1  - Week 1</a:t>
            </a:r>
          </a:p>
          <a:p>
            <a:endParaRPr lang="en-GB" sz="9600" dirty="0">
              <a:solidFill>
                <a:srgbClr val="FF0000"/>
              </a:solidFill>
              <a:latin typeface="Gill Sans MT" panose="020B0502020104020203"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911" y="1311125"/>
            <a:ext cx="1940900" cy="1946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3568" y="3284984"/>
            <a:ext cx="6318901" cy="2185214"/>
          </a:xfrm>
          <a:prstGeom prst="rect">
            <a:avLst/>
          </a:prstGeom>
          <a:noFill/>
        </p:spPr>
        <p:txBody>
          <a:bodyPr wrap="square" rtlCol="0">
            <a:spAutoFit/>
          </a:bodyPr>
          <a:lstStyle/>
          <a:p>
            <a:pPr algn="ctr"/>
            <a:r>
              <a:rPr lang="en-GB" sz="1600" dirty="0">
                <a:latin typeface="Gill Sans MT" panose="020B0502020104020203" pitchFamily="34" charset="0"/>
              </a:rPr>
              <a:t>The Six Strands </a:t>
            </a:r>
          </a:p>
          <a:p>
            <a:pPr algn="ctr"/>
            <a:endParaRPr lang="en-GB" sz="1600" dirty="0">
              <a:solidFill>
                <a:srgbClr val="00B050"/>
              </a:solidFill>
              <a:latin typeface="Gill Sans MT" panose="020B0502020104020203" pitchFamily="34" charset="0"/>
            </a:endParaRPr>
          </a:p>
          <a:p>
            <a:pPr algn="ctr"/>
            <a:r>
              <a:rPr lang="en-GB" sz="1600" dirty="0">
                <a:solidFill>
                  <a:srgbClr val="00B050"/>
                </a:solidFill>
                <a:latin typeface="Gill Sans MT" panose="020B0502020104020203" pitchFamily="34" charset="0"/>
              </a:rPr>
              <a:t>Boundaries</a:t>
            </a:r>
            <a:r>
              <a:rPr lang="en-GB" sz="1600" dirty="0">
                <a:latin typeface="Gill Sans MT" panose="020B0502020104020203" pitchFamily="34" charset="0"/>
              </a:rPr>
              <a:t>, </a:t>
            </a:r>
            <a:r>
              <a:rPr lang="en-GB" sz="1600" dirty="0">
                <a:solidFill>
                  <a:srgbClr val="7030A0"/>
                </a:solidFill>
                <a:latin typeface="Gill Sans MT" panose="020B0502020104020203" pitchFamily="34" charset="0"/>
              </a:rPr>
              <a:t>Resilience</a:t>
            </a:r>
            <a:r>
              <a:rPr lang="en-GB" sz="1600" dirty="0">
                <a:latin typeface="Gill Sans MT" panose="020B0502020104020203" pitchFamily="34" charset="0"/>
              </a:rPr>
              <a:t>, </a:t>
            </a:r>
            <a:r>
              <a:rPr lang="en-GB" sz="1600" dirty="0">
                <a:solidFill>
                  <a:srgbClr val="00B0F0"/>
                </a:solidFill>
                <a:latin typeface="Gill Sans MT" panose="020B0502020104020203" pitchFamily="34" charset="0"/>
              </a:rPr>
              <a:t>Focus</a:t>
            </a:r>
            <a:r>
              <a:rPr lang="en-GB" sz="1600" dirty="0">
                <a:latin typeface="Gill Sans MT" panose="020B0502020104020203" pitchFamily="34" charset="0"/>
              </a:rPr>
              <a:t>, </a:t>
            </a:r>
            <a:r>
              <a:rPr lang="en-GB" sz="1600" dirty="0">
                <a:solidFill>
                  <a:srgbClr val="C00000"/>
                </a:solidFill>
                <a:latin typeface="Gill Sans MT" panose="020B0502020104020203" pitchFamily="34" charset="0"/>
              </a:rPr>
              <a:t>Respect</a:t>
            </a:r>
            <a:r>
              <a:rPr lang="en-GB" sz="1600" dirty="0">
                <a:latin typeface="Gill Sans MT" panose="020B0502020104020203" pitchFamily="34" charset="0"/>
              </a:rPr>
              <a:t>, </a:t>
            </a:r>
          </a:p>
          <a:p>
            <a:pPr algn="ctr"/>
            <a:r>
              <a:rPr lang="en-GB" sz="1600" dirty="0">
                <a:solidFill>
                  <a:srgbClr val="FF0066"/>
                </a:solidFill>
                <a:latin typeface="Gill Sans MT" panose="020B0502020104020203" pitchFamily="34" charset="0"/>
              </a:rPr>
              <a:t>Self Regulation</a:t>
            </a:r>
            <a:r>
              <a:rPr lang="en-GB" sz="1600" dirty="0">
                <a:latin typeface="Gill Sans MT" panose="020B0502020104020203" pitchFamily="34" charset="0"/>
              </a:rPr>
              <a:t>, </a:t>
            </a:r>
            <a:r>
              <a:rPr lang="en-GB" sz="1600" dirty="0">
                <a:solidFill>
                  <a:srgbClr val="FFC000"/>
                </a:solidFill>
                <a:latin typeface="Gill Sans MT" panose="020B0502020104020203" pitchFamily="34" charset="0"/>
              </a:rPr>
              <a:t>Independence</a:t>
            </a:r>
          </a:p>
          <a:p>
            <a:pPr algn="ctr"/>
            <a:endParaRPr lang="en-GB" sz="1600" dirty="0">
              <a:latin typeface="Gill Sans MT" panose="020B0502020104020203" pitchFamily="34" charset="0"/>
            </a:endParaRPr>
          </a:p>
          <a:p>
            <a:pPr algn="ctr"/>
            <a:r>
              <a:rPr lang="en-GB" sz="1600" dirty="0">
                <a:latin typeface="Gill Sans MT" panose="020B0502020104020203" pitchFamily="34" charset="0"/>
              </a:rPr>
              <a:t>Our School Values</a:t>
            </a:r>
          </a:p>
          <a:p>
            <a:pPr algn="ctr"/>
            <a:r>
              <a:rPr lang="en-GB" sz="1600" dirty="0">
                <a:solidFill>
                  <a:srgbClr val="FFC000"/>
                </a:solidFill>
                <a:latin typeface="Gill Sans MT" panose="020B0502020104020203" pitchFamily="34" charset="0"/>
              </a:rPr>
              <a:t>Love</a:t>
            </a:r>
            <a:r>
              <a:rPr lang="en-GB" sz="1600" dirty="0">
                <a:latin typeface="Gill Sans MT" panose="020B0502020104020203" pitchFamily="34" charset="0"/>
              </a:rPr>
              <a:t>, </a:t>
            </a:r>
            <a:r>
              <a:rPr lang="en-GB" sz="1600" dirty="0">
                <a:solidFill>
                  <a:srgbClr val="FF0000"/>
                </a:solidFill>
                <a:latin typeface="Gill Sans MT" panose="020B0502020104020203" pitchFamily="34" charset="0"/>
              </a:rPr>
              <a:t>Courage</a:t>
            </a:r>
            <a:r>
              <a:rPr lang="en-GB" sz="1600" dirty="0">
                <a:latin typeface="Gill Sans MT" panose="020B0502020104020203" pitchFamily="34" charset="0"/>
              </a:rPr>
              <a:t> and </a:t>
            </a:r>
            <a:r>
              <a:rPr lang="en-GB" sz="1600" dirty="0">
                <a:solidFill>
                  <a:srgbClr val="7030A0"/>
                </a:solidFill>
                <a:latin typeface="Gill Sans MT" panose="020B0502020104020203" pitchFamily="34" charset="0"/>
              </a:rPr>
              <a:t>Respect</a:t>
            </a:r>
          </a:p>
          <a:p>
            <a:pPr algn="ctr"/>
            <a:endParaRPr lang="en-GB" sz="2400" dirty="0">
              <a:latin typeface="Gill Sans MT" panose="020B0502020104020203" pitchFamily="34" charset="0"/>
            </a:endParaRPr>
          </a:p>
        </p:txBody>
      </p:sp>
      <p:pic>
        <p:nvPicPr>
          <p:cNvPr id="5" name="Picture 4">
            <a:extLst>
              <a:ext uri="{FF2B5EF4-FFF2-40B4-BE49-F238E27FC236}">
                <a16:creationId xmlns:a16="http://schemas.microsoft.com/office/drawing/2014/main" id="{BFD94201-3835-4BD1-8C1B-BC8589475422}"/>
              </a:ext>
            </a:extLst>
          </p:cNvPr>
          <p:cNvPicPr>
            <a:picLocks noChangeAspect="1"/>
          </p:cNvPicPr>
          <p:nvPr/>
        </p:nvPicPr>
        <p:blipFill>
          <a:blip r:embed="rId3"/>
          <a:stretch>
            <a:fillRect/>
          </a:stretch>
        </p:blipFill>
        <p:spPr>
          <a:xfrm>
            <a:off x="5733406" y="4077072"/>
            <a:ext cx="2895611" cy="2401238"/>
          </a:xfrm>
          <a:prstGeom prst="rect">
            <a:avLst/>
          </a:prstGeom>
        </p:spPr>
      </p:pic>
    </p:spTree>
    <p:extLst>
      <p:ext uri="{BB962C8B-B14F-4D97-AF65-F5344CB8AC3E}">
        <p14:creationId xmlns:p14="http://schemas.microsoft.com/office/powerpoint/2010/main" val="361876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A2B3F4-266C-4D7E-83D2-F6C4BF82433D}"/>
              </a:ext>
            </a:extLst>
          </p:cNvPr>
          <p:cNvSpPr txBox="1"/>
          <p:nvPr/>
        </p:nvSpPr>
        <p:spPr>
          <a:xfrm>
            <a:off x="1547664" y="44624"/>
            <a:ext cx="7488832" cy="1200329"/>
          </a:xfrm>
          <a:prstGeom prst="rect">
            <a:avLst/>
          </a:prstGeom>
          <a:noFill/>
        </p:spPr>
        <p:txBody>
          <a:bodyPr wrap="square">
            <a:spAutoFit/>
          </a:bodyPr>
          <a:lstStyle/>
          <a:p>
            <a:r>
              <a:rPr lang="en-GB" dirty="0">
                <a:solidFill>
                  <a:srgbClr val="222222"/>
                </a:solidFill>
                <a:latin typeface="Arial" panose="020B0604020202020204" pitchFamily="34" charset="0"/>
              </a:rPr>
              <a:t>W</a:t>
            </a:r>
            <a:r>
              <a:rPr lang="en-GB" b="0" i="0" dirty="0">
                <a:solidFill>
                  <a:srgbClr val="222222"/>
                </a:solidFill>
                <a:effectLst/>
                <a:latin typeface="Arial" panose="020B0604020202020204" pitchFamily="34" charset="0"/>
              </a:rPr>
              <a:t>hy is this about No Outsiders?</a:t>
            </a:r>
          </a:p>
          <a:p>
            <a:endParaRPr lang="en-GB" dirty="0">
              <a:solidFill>
                <a:srgbClr val="222222"/>
              </a:solidFill>
              <a:latin typeface="Arial" panose="020B0604020202020204" pitchFamily="34" charset="0"/>
            </a:endParaRPr>
          </a:p>
          <a:p>
            <a:endParaRPr lang="en-GB" dirty="0">
              <a:solidFill>
                <a:srgbClr val="222222"/>
              </a:solidFill>
              <a:latin typeface="Arial" panose="020B0604020202020204" pitchFamily="34" charset="0"/>
            </a:endParaRPr>
          </a:p>
          <a:p>
            <a:r>
              <a:rPr lang="en-GB" dirty="0">
                <a:solidFill>
                  <a:srgbClr val="222222"/>
                </a:solidFill>
                <a:latin typeface="Arial" panose="020B0604020202020204" pitchFamily="34" charset="0"/>
              </a:rPr>
              <a:t>Which of the  protected characteristic is it about?</a:t>
            </a:r>
            <a:endParaRPr lang="en-GB" dirty="0"/>
          </a:p>
        </p:txBody>
      </p:sp>
      <p:pic>
        <p:nvPicPr>
          <p:cNvPr id="5" name="Picture 4">
            <a:extLst>
              <a:ext uri="{FF2B5EF4-FFF2-40B4-BE49-F238E27FC236}">
                <a16:creationId xmlns:a16="http://schemas.microsoft.com/office/drawing/2014/main" id="{4BD0B94C-F468-4C92-A91E-5629278750CF}"/>
              </a:ext>
            </a:extLst>
          </p:cNvPr>
          <p:cNvPicPr>
            <a:picLocks noChangeAspect="1"/>
          </p:cNvPicPr>
          <p:nvPr/>
        </p:nvPicPr>
        <p:blipFill>
          <a:blip r:embed="rId2"/>
          <a:stretch>
            <a:fillRect/>
          </a:stretch>
        </p:blipFill>
        <p:spPr>
          <a:xfrm>
            <a:off x="611560" y="1263374"/>
            <a:ext cx="7704856" cy="5389740"/>
          </a:xfrm>
          <a:prstGeom prst="rect">
            <a:avLst/>
          </a:prstGeom>
        </p:spPr>
      </p:pic>
    </p:spTree>
    <p:extLst>
      <p:ext uri="{BB962C8B-B14F-4D97-AF65-F5344CB8AC3E}">
        <p14:creationId xmlns:p14="http://schemas.microsoft.com/office/powerpoint/2010/main" val="404028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02E85-D800-4A40-940F-8B5C09F0720C}"/>
              </a:ext>
            </a:extLst>
          </p:cNvPr>
          <p:cNvPicPr>
            <a:picLocks noChangeAspect="1"/>
          </p:cNvPicPr>
          <p:nvPr/>
        </p:nvPicPr>
        <p:blipFill>
          <a:blip r:embed="rId2"/>
          <a:stretch>
            <a:fillRect/>
          </a:stretch>
        </p:blipFill>
        <p:spPr>
          <a:xfrm>
            <a:off x="4932040" y="2255539"/>
            <a:ext cx="4106707" cy="1440160"/>
          </a:xfrm>
          <a:prstGeom prst="rect">
            <a:avLst/>
          </a:prstGeom>
        </p:spPr>
      </p:pic>
      <p:pic>
        <p:nvPicPr>
          <p:cNvPr id="5" name="Picture 4">
            <a:extLst>
              <a:ext uri="{FF2B5EF4-FFF2-40B4-BE49-F238E27FC236}">
                <a16:creationId xmlns:a16="http://schemas.microsoft.com/office/drawing/2014/main" id="{8D578E01-0B4F-48FB-A747-579341D30000}"/>
              </a:ext>
            </a:extLst>
          </p:cNvPr>
          <p:cNvPicPr>
            <a:picLocks noChangeAspect="1"/>
          </p:cNvPicPr>
          <p:nvPr/>
        </p:nvPicPr>
        <p:blipFill>
          <a:blip r:embed="rId3"/>
          <a:stretch>
            <a:fillRect/>
          </a:stretch>
        </p:blipFill>
        <p:spPr>
          <a:xfrm>
            <a:off x="5868144" y="4077072"/>
            <a:ext cx="1686160" cy="1800476"/>
          </a:xfrm>
          <a:prstGeom prst="rect">
            <a:avLst/>
          </a:prstGeom>
        </p:spPr>
      </p:pic>
      <p:sp>
        <p:nvSpPr>
          <p:cNvPr id="6" name="TextBox 5">
            <a:extLst>
              <a:ext uri="{FF2B5EF4-FFF2-40B4-BE49-F238E27FC236}">
                <a16:creationId xmlns:a16="http://schemas.microsoft.com/office/drawing/2014/main" id="{5F5BD8DF-5EF1-4F8A-8179-3722C259AFAE}"/>
              </a:ext>
            </a:extLst>
          </p:cNvPr>
          <p:cNvSpPr txBox="1"/>
          <p:nvPr/>
        </p:nvSpPr>
        <p:spPr>
          <a:xfrm>
            <a:off x="1607288" y="518787"/>
            <a:ext cx="5112568" cy="1477328"/>
          </a:xfrm>
          <a:prstGeom prst="rect">
            <a:avLst/>
          </a:prstGeom>
          <a:noFill/>
          <a:ln w="76200">
            <a:solidFill>
              <a:schemeClr val="accent2"/>
            </a:solidFill>
          </a:ln>
        </p:spPr>
        <p:txBody>
          <a:bodyPr wrap="square" rtlCol="0">
            <a:spAutoFit/>
          </a:bodyPr>
          <a:lstStyle/>
          <a:p>
            <a:r>
              <a:rPr lang="en-GB" dirty="0"/>
              <a:t>Every individual is equal regardless of what they look like, where they come from and who they are.</a:t>
            </a:r>
          </a:p>
          <a:p>
            <a:endParaRPr lang="en-GB" dirty="0"/>
          </a:p>
          <a:p>
            <a:r>
              <a:rPr lang="en-GB" dirty="0"/>
              <a:t>Do not treat people unfairly because they are not the same as you. </a:t>
            </a:r>
          </a:p>
        </p:txBody>
      </p:sp>
      <p:sp>
        <p:nvSpPr>
          <p:cNvPr id="8" name="TextBox 7">
            <a:extLst>
              <a:ext uri="{FF2B5EF4-FFF2-40B4-BE49-F238E27FC236}">
                <a16:creationId xmlns:a16="http://schemas.microsoft.com/office/drawing/2014/main" id="{CBBDF398-5D87-4A5E-809D-3651D6D455B2}"/>
              </a:ext>
            </a:extLst>
          </p:cNvPr>
          <p:cNvSpPr txBox="1"/>
          <p:nvPr/>
        </p:nvSpPr>
        <p:spPr>
          <a:xfrm>
            <a:off x="395536" y="2204864"/>
            <a:ext cx="4608512" cy="3416320"/>
          </a:xfrm>
          <a:prstGeom prst="rect">
            <a:avLst/>
          </a:prstGeom>
          <a:noFill/>
        </p:spPr>
        <p:txBody>
          <a:bodyPr wrap="square" rtlCol="0">
            <a:spAutoFit/>
          </a:bodyPr>
          <a:lstStyle/>
          <a:p>
            <a:r>
              <a:rPr lang="en-GB" dirty="0"/>
              <a:t>What does the bible tell us about respecting each other?</a:t>
            </a:r>
          </a:p>
          <a:p>
            <a:endParaRPr lang="en-GB" dirty="0"/>
          </a:p>
          <a:p>
            <a:r>
              <a:rPr lang="en-GB" b="0" i="0" dirty="0">
                <a:solidFill>
                  <a:srgbClr val="111111"/>
                </a:solidFill>
                <a:effectLst/>
                <a:latin typeface="-apple-system"/>
              </a:rPr>
              <a:t>The Bible </a:t>
            </a:r>
            <a:r>
              <a:rPr lang="en-GB" dirty="0">
                <a:solidFill>
                  <a:srgbClr val="111111"/>
                </a:solidFill>
                <a:latin typeface="-apple-system"/>
              </a:rPr>
              <a:t>tells us to treat other people like we want to be treated. So if you are kind and say nice things to people, they will do the same to you.</a:t>
            </a:r>
            <a:endParaRPr lang="en-GB" b="0" i="0" dirty="0">
              <a:solidFill>
                <a:srgbClr val="111111"/>
              </a:solidFill>
              <a:effectLst/>
              <a:latin typeface="-apple-system"/>
            </a:endParaRPr>
          </a:p>
          <a:p>
            <a:endParaRPr lang="en-GB" dirty="0">
              <a:solidFill>
                <a:srgbClr val="111111"/>
              </a:solidFill>
              <a:latin typeface="-apple-system"/>
            </a:endParaRPr>
          </a:p>
          <a:p>
            <a:endParaRPr lang="en-GB" dirty="0">
              <a:solidFill>
                <a:srgbClr val="111111"/>
              </a:solidFill>
              <a:latin typeface="-apple-system"/>
            </a:endParaRPr>
          </a:p>
          <a:p>
            <a:r>
              <a:rPr lang="en-GB" dirty="0">
                <a:solidFill>
                  <a:srgbClr val="111111"/>
                </a:solidFill>
                <a:latin typeface="-apple-system"/>
              </a:rPr>
              <a:t>MATTHEW Chapter 7 Verse 12</a:t>
            </a:r>
          </a:p>
          <a:p>
            <a:r>
              <a:rPr lang="en-GB" dirty="0">
                <a:solidFill>
                  <a:srgbClr val="FF0066"/>
                </a:solidFill>
                <a:latin typeface="-apple-system"/>
              </a:rPr>
              <a:t>Do to others what you would have them do to you</a:t>
            </a:r>
          </a:p>
        </p:txBody>
      </p:sp>
    </p:spTree>
    <p:extLst>
      <p:ext uri="{BB962C8B-B14F-4D97-AF65-F5344CB8AC3E}">
        <p14:creationId xmlns:p14="http://schemas.microsoft.com/office/powerpoint/2010/main" val="133371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E510-0090-4CC0-A28C-8A2F05703AFC}"/>
              </a:ext>
            </a:extLst>
          </p:cNvPr>
          <p:cNvSpPr>
            <a:spLocks noGrp="1"/>
          </p:cNvSpPr>
          <p:nvPr>
            <p:ph type="title"/>
          </p:nvPr>
        </p:nvSpPr>
        <p:spPr>
          <a:xfrm>
            <a:off x="457200" y="2259443"/>
            <a:ext cx="8229600" cy="1143000"/>
          </a:xfrm>
        </p:spPr>
        <p:txBody>
          <a:bodyPr>
            <a:normAutofit fontScale="90000"/>
          </a:bodyPr>
          <a:lstStyle/>
          <a:p>
            <a:r>
              <a:rPr lang="en-GB" dirty="0"/>
              <a:t>Do you treat all people fairly regardless of what they look like, what they do, what they do or don’t have?</a:t>
            </a:r>
          </a:p>
        </p:txBody>
      </p:sp>
    </p:spTree>
    <p:extLst>
      <p:ext uri="{BB962C8B-B14F-4D97-AF65-F5344CB8AC3E}">
        <p14:creationId xmlns:p14="http://schemas.microsoft.com/office/powerpoint/2010/main" val="99502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FE2-6A5E-478F-9043-525F1C775BF8}"/>
              </a:ext>
            </a:extLst>
          </p:cNvPr>
          <p:cNvSpPr>
            <a:spLocks noGrp="1"/>
          </p:cNvSpPr>
          <p:nvPr>
            <p:ph type="title"/>
          </p:nvPr>
        </p:nvSpPr>
        <p:spPr/>
        <p:txBody>
          <a:bodyPr/>
          <a:lstStyle/>
          <a:p>
            <a:r>
              <a:rPr lang="en-GB" sz="4400" dirty="0">
                <a:solidFill>
                  <a:schemeClr val="tx2">
                    <a:lumMod val="60000"/>
                    <a:lumOff val="40000"/>
                  </a:schemeClr>
                </a:solidFill>
                <a:latin typeface="Gill Sans MT" pitchFamily="34" charset="0"/>
              </a:rPr>
              <a:t>Our School Prayer</a:t>
            </a:r>
            <a:endParaRPr lang="en-GB" dirty="0"/>
          </a:p>
        </p:txBody>
      </p:sp>
      <p:sp>
        <p:nvSpPr>
          <p:cNvPr id="4" name="Content Placeholder 2">
            <a:extLst>
              <a:ext uri="{FF2B5EF4-FFF2-40B4-BE49-F238E27FC236}">
                <a16:creationId xmlns:a16="http://schemas.microsoft.com/office/drawing/2014/main" id="{B5873B5E-516F-4AB1-BF2B-A21704ACFDCC}"/>
              </a:ext>
            </a:extLst>
          </p:cNvPr>
          <p:cNvSpPr>
            <a:spLocks noGrp="1"/>
          </p:cNvSpPr>
          <p:nvPr>
            <p:ph idx="1"/>
          </p:nvPr>
        </p:nvSpPr>
        <p:spPr>
          <a:xfrm>
            <a:off x="-252536" y="1166018"/>
            <a:ext cx="8229600" cy="4525963"/>
          </a:xfrm>
        </p:spPr>
        <p:txBody>
          <a:bodyPr>
            <a:noAutofit/>
          </a:bodyPr>
          <a:lstStyle/>
          <a:p>
            <a:pPr marL="0" indent="0" algn="ctr">
              <a:buNone/>
            </a:pPr>
            <a:endParaRPr lang="en-GB" sz="2400" dirty="0">
              <a:latin typeface="Gill Sans MT" pitchFamily="34" charset="0"/>
            </a:endParaRPr>
          </a:p>
          <a:p>
            <a:pPr marL="0" indent="0" algn="ctr">
              <a:buNone/>
            </a:pPr>
            <a:r>
              <a:rPr lang="en-US" dirty="0">
                <a:latin typeface="Gill Sans MT" pitchFamily="34" charset="0"/>
              </a:rPr>
              <a:t>Father God, protect us,</a:t>
            </a:r>
            <a:endParaRPr lang="en-GB" dirty="0">
              <a:latin typeface="Gill Sans MT" pitchFamily="34" charset="0"/>
            </a:endParaRPr>
          </a:p>
          <a:p>
            <a:pPr marL="0" indent="0" algn="ctr">
              <a:buNone/>
            </a:pPr>
            <a:r>
              <a:rPr lang="en-US" dirty="0">
                <a:latin typeface="Gill Sans MT" pitchFamily="34" charset="0"/>
              </a:rPr>
              <a:t>Keep us safe at school each day.</a:t>
            </a:r>
            <a:endParaRPr lang="en-GB" dirty="0">
              <a:latin typeface="Gill Sans MT" pitchFamily="34" charset="0"/>
            </a:endParaRPr>
          </a:p>
          <a:p>
            <a:pPr marL="0" indent="0" algn="ctr">
              <a:buNone/>
            </a:pPr>
            <a:r>
              <a:rPr lang="en-US" dirty="0">
                <a:latin typeface="Gill Sans MT" pitchFamily="34" charset="0"/>
              </a:rPr>
              <a:t>Jesus Christ, be with us</a:t>
            </a:r>
            <a:endParaRPr lang="en-GB" dirty="0">
              <a:latin typeface="Gill Sans MT" pitchFamily="34" charset="0"/>
            </a:endParaRPr>
          </a:p>
          <a:p>
            <a:pPr marL="0" indent="0" algn="ctr">
              <a:buNone/>
            </a:pPr>
            <a:r>
              <a:rPr lang="en-US" dirty="0">
                <a:latin typeface="Gill Sans MT" pitchFamily="34" charset="0"/>
              </a:rPr>
              <a:t>in our work and in our play.</a:t>
            </a:r>
            <a:endParaRPr lang="en-GB" dirty="0">
              <a:latin typeface="Gill Sans MT" pitchFamily="34" charset="0"/>
            </a:endParaRPr>
          </a:p>
          <a:p>
            <a:pPr marL="0" indent="0" algn="ctr">
              <a:buNone/>
            </a:pPr>
            <a:r>
              <a:rPr lang="en-US" dirty="0">
                <a:latin typeface="Gill Sans MT" pitchFamily="34" charset="0"/>
              </a:rPr>
              <a:t>Holy Spirit, guide us,</a:t>
            </a:r>
            <a:endParaRPr lang="en-GB" dirty="0">
              <a:latin typeface="Gill Sans MT" pitchFamily="34" charset="0"/>
            </a:endParaRPr>
          </a:p>
          <a:p>
            <a:pPr marL="0" indent="0" algn="ctr">
              <a:buNone/>
            </a:pPr>
            <a:r>
              <a:rPr lang="en-US" dirty="0">
                <a:latin typeface="Gill Sans MT" pitchFamily="34" charset="0"/>
              </a:rPr>
              <a:t>Keep our hope and vision high.</a:t>
            </a:r>
            <a:endParaRPr lang="en-GB" dirty="0">
              <a:latin typeface="Gill Sans MT" pitchFamily="34" charset="0"/>
            </a:endParaRPr>
          </a:p>
          <a:p>
            <a:pPr marL="0" indent="0" algn="ctr">
              <a:buNone/>
            </a:pPr>
            <a:r>
              <a:rPr lang="en-US" dirty="0">
                <a:latin typeface="Gill Sans MT" pitchFamily="34" charset="0"/>
              </a:rPr>
              <a:t>Give us faith, fun and friendship</a:t>
            </a:r>
            <a:endParaRPr lang="en-GB" dirty="0">
              <a:latin typeface="Gill Sans MT" pitchFamily="34" charset="0"/>
            </a:endParaRPr>
          </a:p>
          <a:p>
            <a:pPr marL="0" indent="0" algn="ctr">
              <a:buNone/>
            </a:pPr>
            <a:r>
              <a:rPr lang="en-US" dirty="0">
                <a:latin typeface="Gill Sans MT" pitchFamily="34" charset="0"/>
              </a:rPr>
              <a:t>As we learn, love and fly.    Amen </a:t>
            </a:r>
            <a:endParaRPr lang="en-GB" dirty="0">
              <a:latin typeface="Gill Sans MT" pitchFamily="34" charset="0"/>
            </a:endParaRPr>
          </a:p>
          <a:p>
            <a:pPr marL="0" indent="0">
              <a:buNone/>
            </a:pPr>
            <a:endParaRPr lang="en-GB" sz="2400" dirty="0"/>
          </a:p>
        </p:txBody>
      </p:sp>
      <p:pic>
        <p:nvPicPr>
          <p:cNvPr id="5" name="Picture 4">
            <a:extLst>
              <a:ext uri="{FF2B5EF4-FFF2-40B4-BE49-F238E27FC236}">
                <a16:creationId xmlns:a16="http://schemas.microsoft.com/office/drawing/2014/main" id="{16A46E03-46CA-4CBF-9C58-816624109D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57972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39F1556-132F-4302-A098-596CC04040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4344" y="1764019"/>
            <a:ext cx="2317440" cy="2780928"/>
          </a:xfrm>
          <a:prstGeom prst="rect">
            <a:avLst/>
          </a:prstGeom>
        </p:spPr>
      </p:pic>
    </p:spTree>
    <p:extLst>
      <p:ext uri="{BB962C8B-B14F-4D97-AF65-F5344CB8AC3E}">
        <p14:creationId xmlns:p14="http://schemas.microsoft.com/office/powerpoint/2010/main" val="421055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a:solidFill>
                  <a:srgbClr val="0070C0"/>
                </a:solidFill>
                <a:latin typeface="Gill Sans MT" panose="020B0502020104020203" pitchFamily="34" charset="0"/>
              </a:rPr>
              <a:t>Candle Prayer</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4638"/>
            <a:ext cx="1440160" cy="144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3568" y="1988840"/>
            <a:ext cx="7704856" cy="4524315"/>
          </a:xfrm>
          <a:prstGeom prst="rect">
            <a:avLst/>
          </a:prstGeom>
          <a:noFill/>
        </p:spPr>
        <p:txBody>
          <a:bodyPr wrap="square" rtlCol="0">
            <a:spAutoFit/>
          </a:bodyPr>
          <a:lstStyle/>
          <a:p>
            <a:r>
              <a:rPr lang="en-GB" sz="3600" dirty="0">
                <a:latin typeface="Gill Sans MT" panose="020B0502020104020203" pitchFamily="34" charset="0"/>
              </a:rPr>
              <a:t>Dear Lord Jesus</a:t>
            </a:r>
          </a:p>
          <a:p>
            <a:r>
              <a:rPr lang="en-GB" sz="3600" dirty="0">
                <a:latin typeface="Gill Sans MT" panose="020B0502020104020203" pitchFamily="34" charset="0"/>
              </a:rPr>
              <a:t>We light this candle to remind us</a:t>
            </a:r>
          </a:p>
          <a:p>
            <a:r>
              <a:rPr lang="en-GB" sz="3600" dirty="0">
                <a:latin typeface="Gill Sans MT" panose="020B0502020104020203" pitchFamily="34" charset="0"/>
              </a:rPr>
              <a:t>That you are the light of the world.</a:t>
            </a:r>
          </a:p>
          <a:p>
            <a:r>
              <a:rPr lang="en-GB" sz="3600" dirty="0">
                <a:latin typeface="Gill Sans MT" panose="020B0502020104020203" pitchFamily="34" charset="0"/>
              </a:rPr>
              <a:t>As we come together now</a:t>
            </a:r>
          </a:p>
          <a:p>
            <a:r>
              <a:rPr lang="en-GB" sz="3600" dirty="0">
                <a:latin typeface="Gill Sans MT" panose="020B0502020104020203" pitchFamily="34" charset="0"/>
              </a:rPr>
              <a:t>To pray and to praise</a:t>
            </a:r>
          </a:p>
          <a:p>
            <a:r>
              <a:rPr lang="en-GB" sz="3600" dirty="0">
                <a:latin typeface="Gill Sans MT" panose="020B0502020104020203" pitchFamily="34" charset="0"/>
              </a:rPr>
              <a:t>May we remove all darkness</a:t>
            </a:r>
          </a:p>
          <a:p>
            <a:r>
              <a:rPr lang="en-GB" sz="3600" dirty="0">
                <a:latin typeface="Gill Sans MT" panose="020B0502020104020203" pitchFamily="34" charset="0"/>
              </a:rPr>
              <a:t>From our hearts and minds.</a:t>
            </a:r>
          </a:p>
          <a:p>
            <a:r>
              <a:rPr lang="en-GB" sz="3600" dirty="0">
                <a:latin typeface="Gill Sans MT" panose="020B0502020104020203" pitchFamily="34" charset="0"/>
              </a:rPr>
              <a:t>Amen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3132" y="4049113"/>
            <a:ext cx="1983668" cy="246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8640"/>
            <a:ext cx="1554162"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14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CFFB3-1178-4209-8597-C74531AF594A}"/>
              </a:ext>
            </a:extLst>
          </p:cNvPr>
          <p:cNvPicPr>
            <a:picLocks noChangeAspect="1"/>
          </p:cNvPicPr>
          <p:nvPr/>
        </p:nvPicPr>
        <p:blipFill>
          <a:blip r:embed="rId2"/>
          <a:stretch>
            <a:fillRect/>
          </a:stretch>
        </p:blipFill>
        <p:spPr>
          <a:xfrm>
            <a:off x="323434" y="349817"/>
            <a:ext cx="4907726" cy="3446853"/>
          </a:xfrm>
          <a:prstGeom prst="rect">
            <a:avLst/>
          </a:prstGeom>
        </p:spPr>
      </p:pic>
      <p:pic>
        <p:nvPicPr>
          <p:cNvPr id="5" name="Picture 4">
            <a:extLst>
              <a:ext uri="{FF2B5EF4-FFF2-40B4-BE49-F238E27FC236}">
                <a16:creationId xmlns:a16="http://schemas.microsoft.com/office/drawing/2014/main" id="{88DE57B6-ED87-4B74-A569-A989E0C68EFF}"/>
              </a:ext>
            </a:extLst>
          </p:cNvPr>
          <p:cNvPicPr>
            <a:picLocks noChangeAspect="1"/>
          </p:cNvPicPr>
          <p:nvPr/>
        </p:nvPicPr>
        <p:blipFill>
          <a:blip r:embed="rId3"/>
          <a:stretch>
            <a:fillRect/>
          </a:stretch>
        </p:blipFill>
        <p:spPr>
          <a:xfrm>
            <a:off x="4688223" y="1742728"/>
            <a:ext cx="4060241" cy="4782616"/>
          </a:xfrm>
          <a:prstGeom prst="rect">
            <a:avLst/>
          </a:prstGeom>
        </p:spPr>
      </p:pic>
      <p:sp>
        <p:nvSpPr>
          <p:cNvPr id="6" name="TextBox 5">
            <a:extLst>
              <a:ext uri="{FF2B5EF4-FFF2-40B4-BE49-F238E27FC236}">
                <a16:creationId xmlns:a16="http://schemas.microsoft.com/office/drawing/2014/main" id="{F518E9F6-BA7F-4F6D-B4B9-09EEFC61B0FA}"/>
              </a:ext>
            </a:extLst>
          </p:cNvPr>
          <p:cNvSpPr txBox="1"/>
          <p:nvPr/>
        </p:nvSpPr>
        <p:spPr>
          <a:xfrm>
            <a:off x="5220072" y="349817"/>
            <a:ext cx="3384376" cy="923330"/>
          </a:xfrm>
          <a:prstGeom prst="rect">
            <a:avLst/>
          </a:prstGeom>
          <a:noFill/>
        </p:spPr>
        <p:txBody>
          <a:bodyPr wrap="square" rtlCol="0">
            <a:spAutoFit/>
          </a:bodyPr>
          <a:lstStyle/>
          <a:p>
            <a:r>
              <a:rPr lang="en-GB" dirty="0"/>
              <a:t>Equalities Act 2010 aims to protect people from discrimination. </a:t>
            </a:r>
          </a:p>
        </p:txBody>
      </p:sp>
    </p:spTree>
    <p:extLst>
      <p:ext uri="{BB962C8B-B14F-4D97-AF65-F5344CB8AC3E}">
        <p14:creationId xmlns:p14="http://schemas.microsoft.com/office/powerpoint/2010/main" val="168432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6C347-57C1-4355-AE7A-DE0ADD4EDF8D}"/>
              </a:ext>
            </a:extLst>
          </p:cNvPr>
          <p:cNvPicPr>
            <a:picLocks noChangeAspect="1"/>
          </p:cNvPicPr>
          <p:nvPr/>
        </p:nvPicPr>
        <p:blipFill>
          <a:blip r:embed="rId2"/>
          <a:stretch>
            <a:fillRect/>
          </a:stretch>
        </p:blipFill>
        <p:spPr>
          <a:xfrm>
            <a:off x="1187624" y="849733"/>
            <a:ext cx="5857113" cy="4859799"/>
          </a:xfrm>
          <a:prstGeom prst="rect">
            <a:avLst/>
          </a:prstGeom>
        </p:spPr>
      </p:pic>
    </p:spTree>
    <p:extLst>
      <p:ext uri="{BB962C8B-B14F-4D97-AF65-F5344CB8AC3E}">
        <p14:creationId xmlns:p14="http://schemas.microsoft.com/office/powerpoint/2010/main" val="403570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0068-1565-4A72-BF76-EAFCC51E559D}"/>
              </a:ext>
            </a:extLst>
          </p:cNvPr>
          <p:cNvSpPr>
            <a:spLocks noGrp="1"/>
          </p:cNvSpPr>
          <p:nvPr>
            <p:ph type="title"/>
          </p:nvPr>
        </p:nvSpPr>
        <p:spPr>
          <a:xfrm>
            <a:off x="457199" y="620688"/>
            <a:ext cx="8229600" cy="1143000"/>
          </a:xfrm>
        </p:spPr>
        <p:txBody>
          <a:bodyPr>
            <a:normAutofit fontScale="90000"/>
          </a:bodyPr>
          <a:lstStyle/>
          <a:p>
            <a:r>
              <a:rPr lang="en-GB" b="0" i="0" dirty="0">
                <a:solidFill>
                  <a:srgbClr val="222222"/>
                </a:solidFill>
                <a:effectLst/>
                <a:latin typeface="Arial" panose="020B0604020202020204" pitchFamily="34" charset="0"/>
              </a:rPr>
              <a:t>Who do you think the person is in the picture?</a:t>
            </a:r>
            <a:br>
              <a:rPr lang="en-GB" dirty="0"/>
            </a:br>
            <a:r>
              <a:rPr lang="en-GB" b="0" i="0" dirty="0">
                <a:solidFill>
                  <a:srgbClr val="222222"/>
                </a:solidFill>
                <a:effectLst/>
                <a:latin typeface="Arial" panose="020B0604020202020204" pitchFamily="34" charset="0"/>
              </a:rPr>
              <a:t>Where </a:t>
            </a:r>
            <a:r>
              <a:rPr lang="en-GB" dirty="0">
                <a:solidFill>
                  <a:srgbClr val="222222"/>
                </a:solidFill>
                <a:latin typeface="Arial" panose="020B0604020202020204" pitchFamily="34" charset="0"/>
              </a:rPr>
              <a:t>is she</a:t>
            </a:r>
            <a:r>
              <a:rPr lang="en-GB" b="0" i="0" dirty="0">
                <a:solidFill>
                  <a:srgbClr val="222222"/>
                </a:solidFill>
                <a:effectLst/>
                <a:latin typeface="Arial" panose="020B0604020202020204" pitchFamily="34" charset="0"/>
              </a:rPr>
              <a:t>? What is she doing?</a:t>
            </a:r>
            <a:endParaRPr lang="en-GB" dirty="0"/>
          </a:p>
        </p:txBody>
      </p:sp>
      <p:pic>
        <p:nvPicPr>
          <p:cNvPr id="1026" name="Picture 2">
            <a:extLst>
              <a:ext uri="{FF2B5EF4-FFF2-40B4-BE49-F238E27FC236}">
                <a16:creationId xmlns:a16="http://schemas.microsoft.com/office/drawing/2014/main" id="{F613D9B1-9233-4A5A-A4B4-6AE45B2AD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751" y="2348880"/>
            <a:ext cx="5458498" cy="363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905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376D-38DC-4EBF-B0A5-4B55FF937D3A}"/>
              </a:ext>
            </a:extLst>
          </p:cNvPr>
          <p:cNvSpPr>
            <a:spLocks noGrp="1"/>
          </p:cNvSpPr>
          <p:nvPr>
            <p:ph type="title"/>
          </p:nvPr>
        </p:nvSpPr>
        <p:spPr/>
        <p:txBody>
          <a:bodyPr/>
          <a:lstStyle/>
          <a:p>
            <a:endParaRPr lang="en-GB" dirty="0"/>
          </a:p>
        </p:txBody>
      </p:sp>
      <p:sp>
        <p:nvSpPr>
          <p:cNvPr id="3" name="TextBox 2">
            <a:extLst>
              <a:ext uri="{FF2B5EF4-FFF2-40B4-BE49-F238E27FC236}">
                <a16:creationId xmlns:a16="http://schemas.microsoft.com/office/drawing/2014/main" id="{980CFB47-829A-4FCC-846C-49A6FCDFE075}"/>
              </a:ext>
            </a:extLst>
          </p:cNvPr>
          <p:cNvSpPr txBox="1"/>
          <p:nvPr/>
        </p:nvSpPr>
        <p:spPr>
          <a:xfrm>
            <a:off x="477888" y="3717032"/>
            <a:ext cx="8208912" cy="2862322"/>
          </a:xfrm>
          <a:prstGeom prst="rect">
            <a:avLst/>
          </a:prstGeom>
          <a:noFill/>
        </p:spPr>
        <p:txBody>
          <a:bodyPr wrap="square" rtlCol="0">
            <a:spAutoFit/>
          </a:bodyPr>
          <a:lstStyle/>
          <a:p>
            <a:pPr algn="l"/>
            <a:endParaRPr lang="en-GB" b="0" i="0" dirty="0">
              <a:solidFill>
                <a:srgbClr val="757575"/>
              </a:solidFill>
              <a:effectLst/>
              <a:latin typeface="Roboto" panose="02000000000000000000" pitchFamily="2" charset="0"/>
            </a:endParaRPr>
          </a:p>
          <a:p>
            <a:pPr algn="l"/>
            <a:endParaRPr lang="en-GB" dirty="0">
              <a:solidFill>
                <a:srgbClr val="757575"/>
              </a:solidFill>
              <a:latin typeface="Roboto" panose="02000000000000000000" pitchFamily="2" charset="0"/>
            </a:endParaRPr>
          </a:p>
          <a:p>
            <a:pPr algn="l"/>
            <a:r>
              <a:rPr lang="en-GB" b="0" i="0" dirty="0">
                <a:solidFill>
                  <a:srgbClr val="757575"/>
                </a:solidFill>
                <a:effectLst/>
                <a:latin typeface="Roboto" panose="02000000000000000000" pitchFamily="2" charset="0"/>
              </a:rPr>
              <a:t>Natalie </a:t>
            </a:r>
            <a:r>
              <a:rPr lang="en-GB" b="0" i="0" dirty="0" err="1">
                <a:solidFill>
                  <a:srgbClr val="757575"/>
                </a:solidFill>
                <a:effectLst/>
                <a:latin typeface="Roboto" panose="02000000000000000000" pitchFamily="2" charset="0"/>
              </a:rPr>
              <a:t>Ringold</a:t>
            </a:r>
            <a:r>
              <a:rPr lang="en-GB" b="0" i="0" dirty="0">
                <a:solidFill>
                  <a:srgbClr val="757575"/>
                </a:solidFill>
                <a:effectLst/>
                <a:latin typeface="Roboto" panose="02000000000000000000" pitchFamily="2" charset="0"/>
              </a:rPr>
              <a:t> is a teacher who has become famous after delivering a simple message to her class. </a:t>
            </a:r>
          </a:p>
          <a:p>
            <a:pPr algn="l"/>
            <a:endParaRPr lang="en-GB" dirty="0">
              <a:solidFill>
                <a:srgbClr val="757575"/>
              </a:solidFill>
              <a:latin typeface="Roboto" panose="02000000000000000000" pitchFamily="2" charset="0"/>
            </a:endParaRPr>
          </a:p>
          <a:p>
            <a:pPr algn="l"/>
            <a:endParaRPr lang="en-GB" b="0" i="0" dirty="0">
              <a:solidFill>
                <a:srgbClr val="757575"/>
              </a:solidFill>
              <a:effectLst/>
              <a:latin typeface="Roboto" panose="02000000000000000000" pitchFamily="2" charset="0"/>
            </a:endParaRPr>
          </a:p>
          <a:p>
            <a:pPr algn="l"/>
            <a:r>
              <a:rPr lang="en-GB" b="0" i="1" dirty="0">
                <a:solidFill>
                  <a:srgbClr val="757575"/>
                </a:solidFill>
                <a:effectLst/>
                <a:latin typeface="Roboto" panose="02000000000000000000" pitchFamily="2" charset="0"/>
              </a:rPr>
              <a:t>Parts of the message are on the </a:t>
            </a:r>
            <a:r>
              <a:rPr lang="en-GB" i="1" dirty="0">
                <a:solidFill>
                  <a:srgbClr val="757575"/>
                </a:solidFill>
                <a:latin typeface="Roboto" panose="02000000000000000000" pitchFamily="2" charset="0"/>
              </a:rPr>
              <a:t>picture</a:t>
            </a:r>
            <a:r>
              <a:rPr lang="en-GB" b="0" i="1" dirty="0">
                <a:solidFill>
                  <a:srgbClr val="757575"/>
                </a:solidFill>
                <a:effectLst/>
                <a:latin typeface="Roboto" panose="02000000000000000000" pitchFamily="2" charset="0"/>
              </a:rPr>
              <a:t> above, but some words are missing. Can you work out what the message is?</a:t>
            </a:r>
            <a:endParaRPr lang="en-GB" b="0" i="0" dirty="0">
              <a:solidFill>
                <a:srgbClr val="757575"/>
              </a:solidFill>
              <a:effectLst/>
              <a:latin typeface="Roboto" panose="02000000000000000000" pitchFamily="2" charset="0"/>
            </a:endParaRPr>
          </a:p>
          <a:p>
            <a:br>
              <a:rPr lang="en-GB" dirty="0"/>
            </a:br>
            <a:endParaRPr lang="en-GB" dirty="0"/>
          </a:p>
        </p:txBody>
      </p:sp>
      <p:pic>
        <p:nvPicPr>
          <p:cNvPr id="4" name="Picture 2">
            <a:extLst>
              <a:ext uri="{FF2B5EF4-FFF2-40B4-BE49-F238E27FC236}">
                <a16:creationId xmlns:a16="http://schemas.microsoft.com/office/drawing/2014/main" id="{F25BDA8D-5FAD-4F2E-85C1-9A6C90957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751" y="188640"/>
            <a:ext cx="5458498" cy="363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869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6E0E-2104-4191-AE0B-D5D607D0407A}"/>
              </a:ext>
            </a:extLst>
          </p:cNvPr>
          <p:cNvSpPr>
            <a:spLocks noGrp="1"/>
          </p:cNvSpPr>
          <p:nvPr>
            <p:ph type="title"/>
          </p:nvPr>
        </p:nvSpPr>
        <p:spPr/>
        <p:txBody>
          <a:bodyPr/>
          <a:lstStyle/>
          <a:p>
            <a:r>
              <a:rPr lang="en-GB" dirty="0">
                <a:latin typeface="Roboto" panose="02000000000000000000" pitchFamily="2" charset="0"/>
              </a:rPr>
              <a:t>The message is … </a:t>
            </a:r>
            <a:endParaRPr lang="en-GB" dirty="0"/>
          </a:p>
        </p:txBody>
      </p:sp>
      <p:sp>
        <p:nvSpPr>
          <p:cNvPr id="4" name="TextBox 3">
            <a:extLst>
              <a:ext uri="{FF2B5EF4-FFF2-40B4-BE49-F238E27FC236}">
                <a16:creationId xmlns:a16="http://schemas.microsoft.com/office/drawing/2014/main" id="{2BED1ACE-3B9B-4163-97A7-E6893FE471D2}"/>
              </a:ext>
            </a:extLst>
          </p:cNvPr>
          <p:cNvSpPr txBox="1"/>
          <p:nvPr/>
        </p:nvSpPr>
        <p:spPr>
          <a:xfrm>
            <a:off x="1547664" y="2276872"/>
            <a:ext cx="6336704" cy="2246769"/>
          </a:xfrm>
          <a:prstGeom prst="rect">
            <a:avLst/>
          </a:prstGeom>
          <a:noFill/>
        </p:spPr>
        <p:txBody>
          <a:bodyPr wrap="square">
            <a:spAutoFit/>
          </a:bodyPr>
          <a:lstStyle/>
          <a:p>
            <a:pPr algn="l"/>
            <a:r>
              <a:rPr lang="en-GB" sz="2800" b="0" i="0" dirty="0">
                <a:effectLst/>
                <a:latin typeface="Roboto" panose="02000000000000000000" pitchFamily="2" charset="0"/>
              </a:rPr>
              <a:t>"Something you can't change in 30 seconds.“</a:t>
            </a:r>
          </a:p>
          <a:p>
            <a:pPr algn="l"/>
            <a:endParaRPr lang="en-GB" sz="2800" b="0" i="0" dirty="0">
              <a:effectLst/>
              <a:latin typeface="Roboto" panose="02000000000000000000" pitchFamily="2" charset="0"/>
            </a:endParaRPr>
          </a:p>
          <a:p>
            <a:pPr algn="l"/>
            <a:r>
              <a:rPr lang="en-GB" sz="2800" b="0" i="1" dirty="0">
                <a:effectLst/>
                <a:latin typeface="Roboto" panose="02000000000000000000" pitchFamily="2" charset="0"/>
              </a:rPr>
              <a:t>What do you think this message is about? </a:t>
            </a:r>
            <a:endParaRPr lang="en-GB" sz="2800" b="0" i="0" dirty="0">
              <a:effectLst/>
              <a:latin typeface="Roboto" panose="02000000000000000000" pitchFamily="2" charset="0"/>
            </a:endParaRPr>
          </a:p>
        </p:txBody>
      </p:sp>
    </p:spTree>
    <p:extLst>
      <p:ext uri="{BB962C8B-B14F-4D97-AF65-F5344CB8AC3E}">
        <p14:creationId xmlns:p14="http://schemas.microsoft.com/office/powerpoint/2010/main" val="3360859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550D9-AE9A-4EE7-9FA0-7EBE6E2BA3C8}"/>
              </a:ext>
            </a:extLst>
          </p:cNvPr>
          <p:cNvSpPr>
            <a:spLocks noGrp="1"/>
          </p:cNvSpPr>
          <p:nvPr>
            <p:ph type="title"/>
          </p:nvPr>
        </p:nvSpPr>
        <p:spPr/>
        <p:txBody>
          <a:bodyPr/>
          <a:lstStyle/>
          <a:p>
            <a:r>
              <a:rPr lang="en-GB" dirty="0"/>
              <a:t>Let’s watch the video…..</a:t>
            </a:r>
          </a:p>
        </p:txBody>
      </p:sp>
      <p:pic>
        <p:nvPicPr>
          <p:cNvPr id="4" name="Picture 3">
            <a:extLst>
              <a:ext uri="{FF2B5EF4-FFF2-40B4-BE49-F238E27FC236}">
                <a16:creationId xmlns:a16="http://schemas.microsoft.com/office/drawing/2014/main" id="{CEC2D567-B20A-47F6-BE10-8C72F9A9693E}"/>
              </a:ext>
            </a:extLst>
          </p:cNvPr>
          <p:cNvPicPr>
            <a:picLocks noChangeAspect="1"/>
          </p:cNvPicPr>
          <p:nvPr/>
        </p:nvPicPr>
        <p:blipFill>
          <a:blip r:embed="rId2"/>
          <a:stretch>
            <a:fillRect/>
          </a:stretch>
        </p:blipFill>
        <p:spPr>
          <a:xfrm>
            <a:off x="7488438" y="274638"/>
            <a:ext cx="1511939" cy="2188654"/>
          </a:xfrm>
          <a:prstGeom prst="rect">
            <a:avLst/>
          </a:prstGeom>
        </p:spPr>
      </p:pic>
      <p:sp>
        <p:nvSpPr>
          <p:cNvPr id="7" name="TextBox 6">
            <a:extLst>
              <a:ext uri="{FF2B5EF4-FFF2-40B4-BE49-F238E27FC236}">
                <a16:creationId xmlns:a16="http://schemas.microsoft.com/office/drawing/2014/main" id="{B786F195-13FB-435F-9305-44861AE4D20D}"/>
              </a:ext>
            </a:extLst>
          </p:cNvPr>
          <p:cNvSpPr txBox="1"/>
          <p:nvPr/>
        </p:nvSpPr>
        <p:spPr>
          <a:xfrm>
            <a:off x="210142" y="2132551"/>
            <a:ext cx="7560840" cy="4524315"/>
          </a:xfrm>
          <a:prstGeom prst="rect">
            <a:avLst/>
          </a:prstGeom>
          <a:noFill/>
        </p:spPr>
        <p:txBody>
          <a:bodyPr wrap="square" rtlCol="0">
            <a:spAutoFit/>
          </a:bodyPr>
          <a:lstStyle/>
          <a:p>
            <a:pPr algn="l"/>
            <a:r>
              <a:rPr lang="en-GB" b="0" i="0" dirty="0">
                <a:solidFill>
                  <a:srgbClr val="757575"/>
                </a:solidFill>
                <a:effectLst/>
                <a:latin typeface="Roboto" panose="02000000000000000000" pitchFamily="2" charset="0"/>
              </a:rPr>
              <a:t>In the video Natalie says " "If someone can't change something about themselves in 30 seconds or less, then you shouldn't be mentioning it to them."</a:t>
            </a:r>
          </a:p>
          <a:p>
            <a:pPr algn="l"/>
            <a:r>
              <a:rPr lang="en-GB" b="0" i="0" dirty="0">
                <a:solidFill>
                  <a:srgbClr val="757575"/>
                </a:solidFill>
                <a:effectLst/>
                <a:latin typeface="Roboto" panose="02000000000000000000" pitchFamily="2" charset="0"/>
              </a:rPr>
              <a:t>- </a:t>
            </a:r>
            <a:r>
              <a:rPr lang="en-GB" b="0" i="1" dirty="0">
                <a:solidFill>
                  <a:srgbClr val="757575"/>
                </a:solidFill>
                <a:effectLst/>
                <a:latin typeface="Roboto" panose="02000000000000000000" pitchFamily="2" charset="0"/>
              </a:rPr>
              <a:t>what does Natalie mean? Can you think of things a person can change about themselves in 30 seconds? (</a:t>
            </a:r>
            <a:r>
              <a:rPr lang="en-GB" b="0" i="0" dirty="0">
                <a:solidFill>
                  <a:srgbClr val="757575"/>
                </a:solidFill>
                <a:effectLst/>
                <a:latin typeface="Roboto" panose="02000000000000000000" pitchFamily="2" charset="0"/>
              </a:rPr>
              <a:t>shoes untied, fly on someone's jumper..)</a:t>
            </a:r>
          </a:p>
          <a:p>
            <a:pPr algn="l"/>
            <a:r>
              <a:rPr lang="en-GB" b="0" i="1" dirty="0">
                <a:solidFill>
                  <a:srgbClr val="757575"/>
                </a:solidFill>
                <a:effectLst/>
                <a:latin typeface="Roboto" panose="02000000000000000000" pitchFamily="2" charset="0"/>
              </a:rPr>
              <a:t>- what can a person not change about themselves in 30 seconds? </a:t>
            </a:r>
            <a:r>
              <a:rPr lang="en-GB" b="0" i="0" dirty="0">
                <a:solidFill>
                  <a:srgbClr val="757575"/>
                </a:solidFill>
                <a:effectLst/>
                <a:latin typeface="Roboto" panose="02000000000000000000" pitchFamily="2" charset="0"/>
              </a:rPr>
              <a:t>(hair colour, hair style, skin colour, family, body working differently</a:t>
            </a:r>
          </a:p>
          <a:p>
            <a:pPr algn="l"/>
            <a:r>
              <a:rPr lang="en-GB" b="0" i="0" dirty="0">
                <a:solidFill>
                  <a:srgbClr val="757575"/>
                </a:solidFill>
                <a:effectLst/>
                <a:latin typeface="Roboto" panose="02000000000000000000" pitchFamily="2" charset="0"/>
              </a:rPr>
              <a:t> She also squeezes a tube of toothpaste to illustrate her message - </a:t>
            </a:r>
          </a:p>
          <a:p>
            <a:pPr algn="l"/>
            <a:r>
              <a:rPr lang="en-GB" b="0" i="1" dirty="0">
                <a:solidFill>
                  <a:srgbClr val="757575"/>
                </a:solidFill>
                <a:effectLst/>
                <a:latin typeface="Roboto" panose="02000000000000000000" pitchFamily="2" charset="0"/>
              </a:rPr>
              <a:t>why do you think she does that? What is she trying to show with the toothpaste?</a:t>
            </a:r>
            <a:endParaRPr lang="en-GB" b="0" i="0" dirty="0">
              <a:solidFill>
                <a:srgbClr val="757575"/>
              </a:solidFill>
              <a:effectLst/>
              <a:latin typeface="Roboto" panose="02000000000000000000" pitchFamily="2" charset="0"/>
            </a:endParaRPr>
          </a:p>
          <a:p>
            <a:pPr algn="l"/>
            <a:r>
              <a:rPr lang="en-GB" b="0" i="0" dirty="0">
                <a:solidFill>
                  <a:srgbClr val="757575"/>
                </a:solidFill>
                <a:effectLst/>
                <a:latin typeface="Roboto" panose="02000000000000000000" pitchFamily="2" charset="0"/>
              </a:rPr>
              <a:t>Natalie says, "Your words have power. your words matter. If you walk out of this room spreading kindness to the people around you, spreading love to the people around you, that is what truly makes a difference." - </a:t>
            </a:r>
          </a:p>
          <a:p>
            <a:pPr algn="l"/>
            <a:r>
              <a:rPr lang="en-GB" b="0" i="0" dirty="0">
                <a:solidFill>
                  <a:srgbClr val="757575"/>
                </a:solidFill>
                <a:effectLst/>
                <a:latin typeface="Roboto" panose="02000000000000000000" pitchFamily="2" charset="0"/>
              </a:rPr>
              <a:t>-</a:t>
            </a:r>
            <a:r>
              <a:rPr lang="en-GB" b="0" i="1" dirty="0">
                <a:solidFill>
                  <a:srgbClr val="757575"/>
                </a:solidFill>
                <a:effectLst/>
                <a:latin typeface="Roboto" panose="02000000000000000000" pitchFamily="2" charset="0"/>
              </a:rPr>
              <a:t> what does that mean?</a:t>
            </a:r>
            <a:endParaRPr lang="en-GB" b="0" i="0" dirty="0">
              <a:solidFill>
                <a:srgbClr val="757575"/>
              </a:solidFill>
              <a:effectLst/>
              <a:latin typeface="Roboto" panose="02000000000000000000" pitchFamily="2" charset="0"/>
            </a:endParaRPr>
          </a:p>
          <a:p>
            <a:pPr algn="l"/>
            <a:r>
              <a:rPr lang="en-GB" b="0" i="1" dirty="0">
                <a:solidFill>
                  <a:srgbClr val="757575"/>
                </a:solidFill>
                <a:effectLst/>
                <a:latin typeface="Roboto" panose="02000000000000000000" pitchFamily="2" charset="0"/>
              </a:rPr>
              <a:t>- how can we spread kindness in our school?</a:t>
            </a:r>
            <a:endParaRPr lang="en-GB" b="0" i="0" dirty="0">
              <a:solidFill>
                <a:srgbClr val="757575"/>
              </a:solidFill>
              <a:effectLst/>
              <a:latin typeface="Roboto" panose="02000000000000000000" pitchFamily="2" charset="0"/>
            </a:endParaRPr>
          </a:p>
        </p:txBody>
      </p:sp>
      <p:sp>
        <p:nvSpPr>
          <p:cNvPr id="8" name="TextBox 7">
            <a:extLst>
              <a:ext uri="{FF2B5EF4-FFF2-40B4-BE49-F238E27FC236}">
                <a16:creationId xmlns:a16="http://schemas.microsoft.com/office/drawing/2014/main" id="{1AC871E2-25A9-403F-8F52-A18072C97E6D}"/>
              </a:ext>
            </a:extLst>
          </p:cNvPr>
          <p:cNvSpPr txBox="1"/>
          <p:nvPr/>
        </p:nvSpPr>
        <p:spPr>
          <a:xfrm>
            <a:off x="192399" y="1268760"/>
            <a:ext cx="7296039" cy="648072"/>
          </a:xfrm>
          <a:prstGeom prst="rect">
            <a:avLst/>
          </a:prstGeom>
          <a:noFill/>
        </p:spPr>
        <p:txBody>
          <a:bodyPr wrap="square" rtlCol="0">
            <a:spAutoFit/>
          </a:bodyPr>
          <a:lstStyle/>
          <a:p>
            <a:r>
              <a:rPr lang="en-GB" b="0" i="0" u="none" strike="noStrike">
                <a:solidFill>
                  <a:srgbClr val="2196F3"/>
                </a:solidFill>
                <a:effectLst/>
                <a:latin typeface="Roboto" panose="02000000000000000000" pitchFamily="2" charset="0"/>
                <a:hlinkClick r:id="rId3"/>
              </a:rPr>
              <a:t>https://www.upworthy.com/teachers-rule-about-something-you-cant-change-in-30-seconds-is-a-lesson-for-all-ages</a:t>
            </a:r>
            <a:endParaRPr lang="en-GB" dirty="0"/>
          </a:p>
        </p:txBody>
      </p:sp>
    </p:spTree>
    <p:extLst>
      <p:ext uri="{BB962C8B-B14F-4D97-AF65-F5344CB8AC3E}">
        <p14:creationId xmlns:p14="http://schemas.microsoft.com/office/powerpoint/2010/main" val="393294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28D35-D8D8-4FB8-9897-86C69A6A4A07}"/>
              </a:ext>
            </a:extLst>
          </p:cNvPr>
          <p:cNvSpPr txBox="1"/>
          <p:nvPr/>
        </p:nvSpPr>
        <p:spPr>
          <a:xfrm>
            <a:off x="179512" y="474345"/>
            <a:ext cx="6462464" cy="5632311"/>
          </a:xfrm>
          <a:prstGeom prst="rect">
            <a:avLst/>
          </a:prstGeom>
          <a:noFill/>
        </p:spPr>
        <p:txBody>
          <a:bodyPr wrap="square">
            <a:spAutoFit/>
          </a:bodyPr>
          <a:lstStyle/>
          <a:p>
            <a:pPr algn="l"/>
            <a:r>
              <a:rPr lang="en-GB" b="0" i="0" dirty="0">
                <a:solidFill>
                  <a:srgbClr val="757575"/>
                </a:solidFill>
                <a:effectLst/>
                <a:latin typeface="Roboto" panose="02000000000000000000" pitchFamily="2" charset="0"/>
              </a:rPr>
              <a:t>-"Your words have power" what does this mean?</a:t>
            </a:r>
          </a:p>
          <a:p>
            <a:pPr algn="l"/>
            <a:endParaRPr lang="en-GB" b="0" i="0" dirty="0">
              <a:solidFill>
                <a:srgbClr val="757575"/>
              </a:solidFill>
              <a:effectLst/>
              <a:latin typeface="Roboto" panose="02000000000000000000" pitchFamily="2" charset="0"/>
            </a:endParaRPr>
          </a:p>
          <a:p>
            <a:pPr marL="285750" indent="-285750" algn="l">
              <a:buFontTx/>
              <a:buChar char="-"/>
            </a:pPr>
            <a:r>
              <a:rPr lang="en-GB" b="0" i="0" dirty="0">
                <a:solidFill>
                  <a:srgbClr val="757575"/>
                </a:solidFill>
                <a:effectLst/>
                <a:latin typeface="Roboto" panose="02000000000000000000" pitchFamily="2" charset="0"/>
              </a:rPr>
              <a:t>as she talks, Natalie squeezes a tube of toothpaste and then tries to get the paste back in the tube. It becomes messy and you can't put it back. What is she trying to show here?</a:t>
            </a:r>
          </a:p>
          <a:p>
            <a:pPr algn="l"/>
            <a:r>
              <a:rPr lang="en-GB" b="0" i="0" dirty="0">
                <a:solidFill>
                  <a:srgbClr val="757575"/>
                </a:solidFill>
                <a:effectLst/>
                <a:latin typeface="Roboto" panose="02000000000000000000" pitchFamily="2" charset="0"/>
              </a:rPr>
              <a:t>- "You try to apologise, you try to take the words back, and you try to undo what you said, undo what you did. But it's something they couldn't change about themselves and do it gets very messy. You can't totally take those words back, you can't totally fix it."- do you agree? Can you give an example?</a:t>
            </a:r>
          </a:p>
          <a:p>
            <a:pPr algn="l"/>
            <a:r>
              <a:rPr lang="en-GB" b="0" i="0" dirty="0">
                <a:solidFill>
                  <a:srgbClr val="757575"/>
                </a:solidFill>
                <a:effectLst/>
                <a:latin typeface="Roboto" panose="02000000000000000000" pitchFamily="2" charset="0"/>
              </a:rPr>
              <a:t>- Natalie says she wants her students to remember this for the rest of their lives - why? Do you think they will?</a:t>
            </a:r>
          </a:p>
          <a:p>
            <a:pPr algn="l"/>
            <a:r>
              <a:rPr lang="en-GB" b="0" i="0" dirty="0">
                <a:solidFill>
                  <a:srgbClr val="757575"/>
                </a:solidFill>
                <a:effectLst/>
                <a:latin typeface="Roboto" panose="02000000000000000000" pitchFamily="2" charset="0"/>
              </a:rPr>
              <a:t>- How do we talk to people and make people feel at our school? </a:t>
            </a:r>
          </a:p>
          <a:p>
            <a:pPr algn="l"/>
            <a:r>
              <a:rPr lang="en-GB" b="0" i="0" dirty="0">
                <a:solidFill>
                  <a:srgbClr val="757575"/>
                </a:solidFill>
                <a:effectLst/>
                <a:latin typeface="Roboto" panose="02000000000000000000" pitchFamily="2" charset="0"/>
              </a:rPr>
              <a:t>- Why is this about no outsiders?</a:t>
            </a:r>
          </a:p>
          <a:p>
            <a:pPr algn="l"/>
            <a:r>
              <a:rPr lang="en-GB" b="0" i="0" dirty="0">
                <a:solidFill>
                  <a:srgbClr val="757575"/>
                </a:solidFill>
                <a:effectLst/>
                <a:latin typeface="Roboto" panose="02000000000000000000" pitchFamily="2" charset="0"/>
              </a:rPr>
              <a:t>- Which British value is this about?</a:t>
            </a:r>
          </a:p>
          <a:p>
            <a:pPr algn="l"/>
            <a:br>
              <a:rPr lang="en-GB" b="0" i="0" dirty="0">
                <a:solidFill>
                  <a:srgbClr val="757575"/>
                </a:solidFill>
                <a:effectLst/>
                <a:latin typeface="Roboto" panose="02000000000000000000" pitchFamily="2" charset="0"/>
              </a:rPr>
            </a:br>
            <a:r>
              <a:rPr lang="en-GB" b="0" i="0" dirty="0">
                <a:solidFill>
                  <a:srgbClr val="222222"/>
                </a:solidFill>
                <a:effectLst/>
                <a:latin typeface="Arial" panose="020B0604020202020204" pitchFamily="34" charset="0"/>
              </a:rPr>
              <a:t>- </a:t>
            </a:r>
            <a:r>
              <a:rPr lang="en-GB" b="0" i="0" dirty="0">
                <a:solidFill>
                  <a:srgbClr val="FF0000"/>
                </a:solidFill>
                <a:effectLst/>
                <a:latin typeface="Arial" panose="020B0604020202020204" pitchFamily="34" charset="0"/>
              </a:rPr>
              <a:t>what can we learn from </a:t>
            </a:r>
            <a:r>
              <a:rPr lang="en-GB" dirty="0">
                <a:solidFill>
                  <a:srgbClr val="FF0000"/>
                </a:solidFill>
                <a:latin typeface="Arial" panose="020B0604020202020204" pitchFamily="34" charset="0"/>
              </a:rPr>
              <a:t>Natalie</a:t>
            </a:r>
            <a:r>
              <a:rPr lang="en-GB" b="0" i="0" dirty="0">
                <a:solidFill>
                  <a:srgbClr val="FF0000"/>
                </a:solidFill>
                <a:effectLst/>
                <a:latin typeface="Arial" panose="020B0604020202020204" pitchFamily="34" charset="0"/>
              </a:rPr>
              <a:t>?</a:t>
            </a:r>
            <a:br>
              <a:rPr lang="en-GB" b="0" i="0" dirty="0">
                <a:solidFill>
                  <a:srgbClr val="757575"/>
                </a:solidFill>
                <a:effectLst/>
                <a:latin typeface="Roboto" panose="02000000000000000000" pitchFamily="2" charset="0"/>
              </a:rPr>
            </a:br>
            <a:endParaRPr lang="en-GB" b="0" i="0" dirty="0">
              <a:solidFill>
                <a:srgbClr val="757575"/>
              </a:solidFill>
              <a:effectLst/>
              <a:latin typeface="Roboto" panose="02000000000000000000" pitchFamily="2" charset="0"/>
            </a:endParaRPr>
          </a:p>
        </p:txBody>
      </p:sp>
      <p:pic>
        <p:nvPicPr>
          <p:cNvPr id="7" name="Picture 6">
            <a:extLst>
              <a:ext uri="{FF2B5EF4-FFF2-40B4-BE49-F238E27FC236}">
                <a16:creationId xmlns:a16="http://schemas.microsoft.com/office/drawing/2014/main" id="{9FDAEFCC-D4AB-4C9D-B18F-4D2B0C6914CF}"/>
              </a:ext>
            </a:extLst>
          </p:cNvPr>
          <p:cNvPicPr>
            <a:picLocks noChangeAspect="1"/>
          </p:cNvPicPr>
          <p:nvPr/>
        </p:nvPicPr>
        <p:blipFill>
          <a:blip r:embed="rId2"/>
          <a:stretch>
            <a:fillRect/>
          </a:stretch>
        </p:blipFill>
        <p:spPr>
          <a:xfrm>
            <a:off x="7760825" y="1895078"/>
            <a:ext cx="1203663" cy="1742399"/>
          </a:xfrm>
          <a:prstGeom prst="rect">
            <a:avLst/>
          </a:prstGeom>
        </p:spPr>
      </p:pic>
      <p:pic>
        <p:nvPicPr>
          <p:cNvPr id="8" name="Picture 7">
            <a:extLst>
              <a:ext uri="{FF2B5EF4-FFF2-40B4-BE49-F238E27FC236}">
                <a16:creationId xmlns:a16="http://schemas.microsoft.com/office/drawing/2014/main" id="{951B351D-8F2D-441B-A337-A8B474390CFD}"/>
              </a:ext>
            </a:extLst>
          </p:cNvPr>
          <p:cNvPicPr>
            <a:picLocks noChangeAspect="1"/>
          </p:cNvPicPr>
          <p:nvPr/>
        </p:nvPicPr>
        <p:blipFill>
          <a:blip r:embed="rId3"/>
          <a:stretch>
            <a:fillRect/>
          </a:stretch>
        </p:blipFill>
        <p:spPr>
          <a:xfrm>
            <a:off x="1503008" y="5805264"/>
            <a:ext cx="3302941" cy="959367"/>
          </a:xfrm>
          <a:prstGeom prst="rect">
            <a:avLst/>
          </a:prstGeom>
        </p:spPr>
      </p:pic>
    </p:spTree>
    <p:extLst>
      <p:ext uri="{BB962C8B-B14F-4D97-AF65-F5344CB8AC3E}">
        <p14:creationId xmlns:p14="http://schemas.microsoft.com/office/powerpoint/2010/main" val="2037606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748</Words>
  <Application>Microsoft Office PowerPoint</Application>
  <PresentationFormat>On-screen Show (4:3)</PresentationFormat>
  <Paragraphs>77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-apple-system</vt:lpstr>
      <vt:lpstr>Arial</vt:lpstr>
      <vt:lpstr>Calibri</vt:lpstr>
      <vt:lpstr>Gill Sans MT</vt:lpstr>
      <vt:lpstr>Roboto</vt:lpstr>
      <vt:lpstr>Office Theme</vt:lpstr>
      <vt:lpstr>No Outsiders-KS1</vt:lpstr>
      <vt:lpstr>Candle Prayer</vt:lpstr>
      <vt:lpstr>PowerPoint Presentation</vt:lpstr>
      <vt:lpstr>PowerPoint Presentation</vt:lpstr>
      <vt:lpstr>Who do you think the person is in the picture? Where is she? What is she doing?</vt:lpstr>
      <vt:lpstr>PowerPoint Presentation</vt:lpstr>
      <vt:lpstr>The message is … </vt:lpstr>
      <vt:lpstr>Let’s watch the video…..</vt:lpstr>
      <vt:lpstr>PowerPoint Presentation</vt:lpstr>
      <vt:lpstr>PowerPoint Presentation</vt:lpstr>
      <vt:lpstr>PowerPoint Presentation</vt:lpstr>
      <vt:lpstr>Do you treat all people fairly regardless of what they look like, what they do, what they do or don’t have?</vt:lpstr>
      <vt:lpstr>Our School Prayer</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School Year</dc:title>
  <dc:creator>lstrong3</dc:creator>
  <cp:lastModifiedBy>C Wilkinson</cp:lastModifiedBy>
  <cp:revision>72</cp:revision>
  <dcterms:created xsi:type="dcterms:W3CDTF">2014-09-10T08:10:22Z</dcterms:created>
  <dcterms:modified xsi:type="dcterms:W3CDTF">2024-09-03T20:03:47Z</dcterms:modified>
</cp:coreProperties>
</file>