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1" r:id="rId3"/>
    <p:sldId id="257" r:id="rId4"/>
    <p:sldId id="278" r:id="rId5"/>
    <p:sldId id="265" r:id="rId6"/>
    <p:sldId id="269" r:id="rId7"/>
    <p:sldId id="259" r:id="rId8"/>
    <p:sldId id="276" r:id="rId9"/>
    <p:sldId id="271" r:id="rId10"/>
    <p:sldId id="277" r:id="rId11"/>
    <p:sldId id="279" r:id="rId12"/>
    <p:sldId id="281" r:id="rId13"/>
    <p:sldId id="280" r:id="rId14"/>
    <p:sldId id="266" r:id="rId15"/>
    <p:sldId id="274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4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2F33-BF5F-4AF8-9B1A-1DBAED8396B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089F2-D8DD-4F12-8548-56846B659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9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5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0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7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9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1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0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6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4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CAC5-FDCE-44E4-BE5D-8A58F394774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A471-3441-471E-8021-E719A544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1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Hello and Welcome!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New Entrants 2023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88132" cy="1193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M:\Year R 17 18\Photos Power point\RAW\Spring 2 week 4\IMG_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5" y="1793734"/>
            <a:ext cx="2880320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:\Year R 17 18\Photos Power point\RAW\Spring week 4 v2\IMG_9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5" y="4514952"/>
            <a:ext cx="2784309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Year R 17 18\Photos Power point\RAW\Spring week 6\IMG_98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37" y="4256734"/>
            <a:ext cx="3071698" cy="2303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BF1272-60A7-42A7-9982-025E9220B7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67344"/>
            <a:ext cx="4356489" cy="19621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224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04C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3414-E2F3-4564-80E2-769B4982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ED41-2AF6-47FB-9905-323B5491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82" y="1268760"/>
            <a:ext cx="8229600" cy="8206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How we will teach your child to read.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FA490-B25C-42BF-98DF-061E3CC6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959315"/>
            <a:ext cx="1985725" cy="1874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5F714-17B2-427F-8CCF-1D4299BA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89448"/>
            <a:ext cx="3048000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2021A-1716-40B1-AF2F-8987278B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973" y="1908995"/>
            <a:ext cx="3092246" cy="192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04309-6782-42C2-BC5E-F38AF3B29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88" y="3645024"/>
            <a:ext cx="3092247" cy="3085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8183CA-BBF5-4BE2-A24E-24B0BE0E4723}"/>
              </a:ext>
            </a:extLst>
          </p:cNvPr>
          <p:cNvSpPr txBox="1"/>
          <p:nvPr/>
        </p:nvSpPr>
        <p:spPr>
          <a:xfrm>
            <a:off x="3851920" y="41490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will start with wordless books and move through the different phases as the year goes 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832E8-F346-41F0-97A7-E612DA21FAAE}"/>
              </a:ext>
            </a:extLst>
          </p:cNvPr>
          <p:cNvSpPr txBox="1"/>
          <p:nvPr/>
        </p:nvSpPr>
        <p:spPr>
          <a:xfrm>
            <a:off x="3851920" y="53012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child would have read the book they bring home three times already. They should be fluent with the text.</a:t>
            </a:r>
          </a:p>
          <a:p>
            <a:r>
              <a:rPr lang="en-GB" dirty="0"/>
              <a:t> Remember to celebrate their success. </a:t>
            </a:r>
          </a:p>
        </p:txBody>
      </p:sp>
    </p:spTree>
    <p:extLst>
      <p:ext uri="{BB962C8B-B14F-4D97-AF65-F5344CB8AC3E}">
        <p14:creationId xmlns:p14="http://schemas.microsoft.com/office/powerpoint/2010/main" val="228678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04C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F393-39CC-4C9E-9255-592E903F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3663"/>
            <a:ext cx="8229600" cy="1143000"/>
          </a:xfrm>
        </p:spPr>
        <p:txBody>
          <a:bodyPr/>
          <a:lstStyle/>
          <a:p>
            <a:r>
              <a:rPr lang="en-GB" dirty="0"/>
              <a:t>Reception Baseline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99D0-F167-445F-A1EE-1D613EC4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This is a statutory assessment for all reception age children in the country. </a:t>
            </a:r>
          </a:p>
          <a:p>
            <a:r>
              <a:rPr lang="en-GB" sz="2800" dirty="0"/>
              <a:t>It covers literacy, communication and language, and maths. </a:t>
            </a:r>
          </a:p>
          <a:p>
            <a:r>
              <a:rPr lang="en-GB" sz="2800" dirty="0"/>
              <a:t>Its short, practical tasks carried out by your child’s class teacher in the first week weeks of school. </a:t>
            </a:r>
          </a:p>
          <a:p>
            <a:r>
              <a:rPr lang="en-GB" sz="2800" dirty="0"/>
              <a:t>It is used to measure progress throughout your child’s learning journey in primary school.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7B702-4215-456F-ADB1-DBCEEC7A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872" y="4941168"/>
            <a:ext cx="21336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C19A-ECD4-4937-B1DF-50EE7BEC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91E064-1575-4A9D-B1D0-A9111E2C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600400" cy="28803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5182EB-466A-45F2-9C01-5402E14DD3EC}"/>
              </a:ext>
            </a:extLst>
          </p:cNvPr>
          <p:cNvSpPr txBox="1"/>
          <p:nvPr/>
        </p:nvSpPr>
        <p:spPr>
          <a:xfrm>
            <a:off x="1115616" y="4150856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Your child will be put in a colour team. If they already have a sibling at school they will be the same colour team.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PE will start after Christmas.</a:t>
            </a:r>
          </a:p>
        </p:txBody>
      </p:sp>
    </p:spTree>
    <p:extLst>
      <p:ext uri="{BB962C8B-B14F-4D97-AF65-F5344CB8AC3E}">
        <p14:creationId xmlns:p14="http://schemas.microsoft.com/office/powerpoint/2010/main" val="361018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9512-D3D5-4DF2-B2E6-94BC658F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Tapestry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861F-262A-4E20-A57D-0453ADB39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8316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These are a record of your child’s learning journey through their reception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B0EF7-8390-4F01-8A38-A4453F9F6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22" y="1628800"/>
            <a:ext cx="4660156" cy="29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8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Other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School dinners - Allergies</a:t>
            </a:r>
          </a:p>
          <a:p>
            <a:r>
              <a:rPr lang="en-GB" dirty="0">
                <a:latin typeface="Comic Sans MS" panose="030F0702030302020204" pitchFamily="66" charset="0"/>
              </a:rPr>
              <a:t>Uniform </a:t>
            </a:r>
          </a:p>
          <a:p>
            <a:r>
              <a:rPr lang="en-GB" dirty="0">
                <a:latin typeface="Comic Sans MS" panose="030F0702030302020204" pitchFamily="66" charset="0"/>
              </a:rPr>
              <a:t>Getting messy!</a:t>
            </a:r>
          </a:p>
          <a:p>
            <a:r>
              <a:rPr lang="en-GB" dirty="0">
                <a:latin typeface="Comic Sans MS" panose="030F0702030302020204" pitchFamily="66" charset="0"/>
              </a:rPr>
              <a:t>Book bags – they’re free!</a:t>
            </a:r>
          </a:p>
          <a:p>
            <a:r>
              <a:rPr lang="en-GB" dirty="0">
                <a:latin typeface="Comic Sans MS" panose="030F0702030302020204" pitchFamily="66" charset="0"/>
              </a:rPr>
              <a:t>Water bottles 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Everything is to be named</a:t>
            </a:r>
          </a:p>
        </p:txBody>
      </p:sp>
      <p:pic>
        <p:nvPicPr>
          <p:cNvPr id="1026" name="Picture 2" descr="T:\Year Group planning\Year R\2017-2018\RAW\photos  outside reorganise and phonics\IMG_8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52" y="5242035"/>
            <a:ext cx="1854128" cy="1390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Year Group planning\Year R\2017-2018\RAW\Photos\photos spr week 3\IMG_9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2377"/>
            <a:ext cx="1800200" cy="1350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96489C-5183-4AD3-9355-1C31F105F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8001" b="5599"/>
          <a:stretch/>
        </p:blipFill>
        <p:spPr>
          <a:xfrm rot="5400000">
            <a:off x="6805213" y="1894164"/>
            <a:ext cx="2156996" cy="15444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F70DF-2D3B-46D5-994C-9EE53144EC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8852" b="5599"/>
          <a:stretch/>
        </p:blipFill>
        <p:spPr>
          <a:xfrm rot="5400000">
            <a:off x="6839595" y="4603942"/>
            <a:ext cx="2088234" cy="15444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45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DAE7B-2541-4358-8AC3-54F4F18A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451"/>
            <a:ext cx="3588262" cy="6364088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4DF06BF-3B7E-4EF2-8544-259BED2741B7}"/>
              </a:ext>
            </a:extLst>
          </p:cNvPr>
          <p:cNvSpPr/>
          <p:nvPr/>
        </p:nvSpPr>
        <p:spPr>
          <a:xfrm>
            <a:off x="4355976" y="1412776"/>
            <a:ext cx="4608512" cy="2952328"/>
          </a:xfrm>
          <a:prstGeom prst="cloudCallout">
            <a:avLst>
              <a:gd name="adj1" fmla="val -52274"/>
              <a:gd name="adj2" fmla="val 57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What can I do to help my child be ready for school?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855C5-AA56-4B8A-8C15-549EEA9B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3128"/>
            <a:ext cx="4035902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781"/>
            <a:ext cx="8229600" cy="4525963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Please sign up for stay and play </a:t>
            </a:r>
            <a:r>
              <a:rPr lang="en-GB" sz="3600" dirty="0">
                <a:latin typeface="Comic Sans MS" panose="030F0702030302020204" pitchFamily="66" charset="0"/>
              </a:rPr>
              <a:t>before you leave at a convenient time to you.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Transition </a:t>
            </a:r>
            <a:r>
              <a:rPr lang="en-GB" sz="3600">
                <a:latin typeface="Comic Sans MS" panose="030F0702030302020204" pitchFamily="66" charset="0"/>
              </a:rPr>
              <a:t>dates 11th and 12th </a:t>
            </a:r>
            <a:r>
              <a:rPr lang="en-GB" sz="3600" dirty="0">
                <a:latin typeface="Comic Sans MS" panose="030F0702030302020204" pitchFamily="66" charset="0"/>
              </a:rPr>
              <a:t>of July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DBC0A-AFF9-406F-9B5E-022E3E8FD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75229"/>
            <a:ext cx="3491880" cy="26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Who’s Who?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577064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Wilkinson </a:t>
            </a:r>
            <a:r>
              <a:rPr lang="en-GB" sz="2300" dirty="0">
                <a:latin typeface="Comic Sans MS" panose="030F0702030302020204" pitchFamily="66" charset="0"/>
              </a:rPr>
              <a:t>- Head Teacher </a:t>
            </a:r>
            <a:r>
              <a:rPr lang="en-GB" sz="2300" b="1" dirty="0">
                <a:latin typeface="Comic Sans MS" panose="030F0702030302020204" pitchFamily="66" charset="0"/>
              </a:rPr>
              <a:t>Mrs </a:t>
            </a:r>
            <a:r>
              <a:rPr lang="en-GB" sz="2300" b="1" dirty="0" err="1">
                <a:latin typeface="Comic Sans MS" panose="030F0702030302020204" pitchFamily="66" charset="0"/>
              </a:rPr>
              <a:t>Havey</a:t>
            </a:r>
            <a:r>
              <a:rPr lang="en-GB" sz="2300" b="1" dirty="0">
                <a:latin typeface="Comic Sans MS" panose="030F0702030302020204" pitchFamily="66" charset="0"/>
              </a:rPr>
              <a:t>- </a:t>
            </a:r>
            <a:r>
              <a:rPr lang="en-GB" sz="2300" dirty="0">
                <a:latin typeface="Comic Sans MS" panose="030F0702030302020204" pitchFamily="66" charset="0"/>
              </a:rPr>
              <a:t>Deputy Head teacher</a:t>
            </a: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Jean Watson </a:t>
            </a:r>
            <a:r>
              <a:rPr lang="en-GB" sz="2300" dirty="0">
                <a:latin typeface="Comic Sans MS" panose="030F0702030302020204" pitchFamily="66" charset="0"/>
              </a:rPr>
              <a:t>– Chair of Governors</a:t>
            </a:r>
            <a:endParaRPr lang="en-GB" sz="23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3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Dickinson </a:t>
            </a:r>
            <a:r>
              <a:rPr lang="en-GB" sz="2300" dirty="0">
                <a:latin typeface="Comic Sans MS" panose="030F0702030302020204" pitchFamily="66" charset="0"/>
              </a:rPr>
              <a:t>– EYFS Leader and RFD Class Teacher </a:t>
            </a: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Miss </a:t>
            </a:r>
            <a:r>
              <a:rPr lang="en-GB" sz="2300" b="1" dirty="0" err="1">
                <a:latin typeface="Comic Sans MS" panose="030F0702030302020204" pitchFamily="66" charset="0"/>
              </a:rPr>
              <a:t>Hiseman</a:t>
            </a:r>
            <a:r>
              <a:rPr lang="en-GB" sz="2300" b="1" dirty="0">
                <a:latin typeface="Comic Sans MS" panose="030F0702030302020204" pitchFamily="66" charset="0"/>
              </a:rPr>
              <a:t> </a:t>
            </a:r>
            <a:r>
              <a:rPr lang="en-GB" sz="2300" dirty="0">
                <a:latin typeface="Comic Sans MS" panose="030F0702030302020204" pitchFamily="66" charset="0"/>
              </a:rPr>
              <a:t>- RKH Class Teacher </a:t>
            </a: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Newton </a:t>
            </a:r>
            <a:r>
              <a:rPr lang="en-GB" sz="2300" dirty="0">
                <a:latin typeface="Comic Sans MS" panose="030F0702030302020204" pitchFamily="66" charset="0"/>
              </a:rPr>
              <a:t>- Early Years Teaching Assistant</a:t>
            </a: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Taylor </a:t>
            </a:r>
            <a:r>
              <a:rPr lang="en-GB" sz="2300" dirty="0">
                <a:latin typeface="Comic Sans MS" panose="030F0702030302020204" pitchFamily="66" charset="0"/>
              </a:rPr>
              <a:t>- Early Years Teaching Assistant</a:t>
            </a:r>
          </a:p>
          <a:p>
            <a:pPr marL="0" indent="0">
              <a:buNone/>
            </a:pPr>
            <a:endParaRPr lang="en-GB" sz="23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3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3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Chambers </a:t>
            </a:r>
            <a:r>
              <a:rPr lang="en-GB" sz="2300" dirty="0">
                <a:latin typeface="Comic Sans MS" panose="030F0702030302020204" pitchFamily="66" charset="0"/>
              </a:rPr>
              <a:t>– </a:t>
            </a:r>
            <a:r>
              <a:rPr lang="en-GB" sz="2300" dirty="0" err="1">
                <a:latin typeface="Comic Sans MS" panose="030F0702030302020204" pitchFamily="66" charset="0"/>
              </a:rPr>
              <a:t>SENCo</a:t>
            </a:r>
            <a:r>
              <a:rPr lang="en-GB" sz="2300" dirty="0">
                <a:latin typeface="Comic Sans MS" panose="030F0702030302020204" pitchFamily="66" charset="0"/>
              </a:rPr>
              <a:t>   </a:t>
            </a:r>
            <a:r>
              <a:rPr lang="en-GB" sz="2300" b="1" dirty="0">
                <a:latin typeface="Comic Sans MS" panose="030F0702030302020204" pitchFamily="66" charset="0"/>
              </a:rPr>
              <a:t>Mrs Rose – </a:t>
            </a:r>
            <a:r>
              <a:rPr lang="en-GB" sz="2300" dirty="0">
                <a:latin typeface="Comic Sans MS" panose="030F0702030302020204" pitchFamily="66" charset="0"/>
              </a:rPr>
              <a:t>Behaviour Support </a:t>
            </a: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</a:t>
            </a:r>
            <a:r>
              <a:rPr lang="en-GB" sz="2300" b="1" dirty="0" err="1">
                <a:latin typeface="Comic Sans MS" panose="030F0702030302020204" pitchFamily="66" charset="0"/>
              </a:rPr>
              <a:t>Blanksby</a:t>
            </a:r>
            <a:r>
              <a:rPr lang="en-GB" sz="2300" b="1" dirty="0">
                <a:latin typeface="Comic Sans MS" panose="030F0702030302020204" pitchFamily="66" charset="0"/>
              </a:rPr>
              <a:t> </a:t>
            </a:r>
            <a:r>
              <a:rPr lang="en-GB" sz="2300" dirty="0">
                <a:latin typeface="Comic Sans MS" panose="030F0702030302020204" pitchFamily="66" charset="0"/>
              </a:rPr>
              <a:t>– Family Support Worker and ELSA </a:t>
            </a:r>
          </a:p>
          <a:p>
            <a:pPr marL="0" indent="0" algn="ctr">
              <a:buNone/>
            </a:pPr>
            <a:r>
              <a:rPr lang="en-GB" sz="2300" b="1" dirty="0">
                <a:latin typeface="Comic Sans MS" panose="030F0702030302020204" pitchFamily="66" charset="0"/>
              </a:rPr>
              <a:t>Mrs Roberts </a:t>
            </a:r>
            <a:r>
              <a:rPr lang="en-GB" sz="2300" dirty="0">
                <a:latin typeface="Comic Sans MS" panose="030F0702030302020204" pitchFamily="66" charset="0"/>
              </a:rPr>
              <a:t>– Speech and Language</a:t>
            </a:r>
          </a:p>
        </p:txBody>
      </p:sp>
    </p:spTree>
    <p:extLst>
      <p:ext uri="{BB962C8B-B14F-4D97-AF65-F5344CB8AC3E}">
        <p14:creationId xmlns:p14="http://schemas.microsoft.com/office/powerpoint/2010/main" val="92156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Head Teacher’s Welcome</a:t>
            </a:r>
            <a:br>
              <a:rPr lang="en-GB" dirty="0"/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685F2-F76C-418F-A012-62070A5A4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3" y="1124744"/>
            <a:ext cx="4248472" cy="494157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67404D-BA70-47D9-9D8C-50435A3D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25" y="2027275"/>
            <a:ext cx="2791435" cy="280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0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0E1E0-F7C1-435E-A4BF-8009B49B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matters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D2105C-45F1-4EBD-86CB-A02869E9E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43" y="1268760"/>
            <a:ext cx="3556114" cy="2262982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3A22EF-A2BD-4197-A5FC-2202EBBBC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92012"/>
              </p:ext>
            </p:extLst>
          </p:nvPr>
        </p:nvGraphicFramePr>
        <p:xfrm>
          <a:off x="902970" y="4077072"/>
          <a:ext cx="3669030" cy="2083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715">
                  <a:extLst>
                    <a:ext uri="{9D8B030D-6E8A-4147-A177-3AD203B41FA5}">
                      <a16:colId xmlns:a16="http://schemas.microsoft.com/office/drawing/2014/main" val="273192389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12310728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92945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If your child’s attendance during the school year is ...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Your child would have lost approximately ….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 they would have missed approximately …..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9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933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289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403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200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05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250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870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57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290 lessons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539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67 days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340 lessons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367816"/>
                  </a:ext>
                </a:extLst>
              </a:tr>
            </a:tbl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550BB71E-B3C3-4926-B1F1-583A0FE0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485" y="3897780"/>
            <a:ext cx="3322315" cy="2262981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39 school weeks in the year = 195 days  minus INSET days  = 190 days teaching and learning during the school year.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13 weeks school holidays in the school year = 91 days when children are on holiday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not take your child on school holiday during the term time.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ABSENCE = LOST OPPORTUNITY!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8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Year 6 Children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596" y="155679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After the Early Years curriculum (Year R) children enter the National Curriculum in Year 1 to Year 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AA022-7435-40B1-BA7C-2B59CE531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5024"/>
            <a:ext cx="3581889" cy="26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>
                <a:latin typeface="Comic Sans MS" panose="030F0702030302020204" pitchFamily="66" charset="0"/>
              </a:rPr>
              <a:t>Year R Provision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32" y="1417638"/>
            <a:ext cx="4974748" cy="439248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At St John’s C of E Primary School we aim to deliver a rich, exciting and child led early Years curriculum that suits the needs of the children.</a:t>
            </a:r>
          </a:p>
        </p:txBody>
      </p:sp>
      <p:pic>
        <p:nvPicPr>
          <p:cNvPr id="2051" name="Picture 3" descr="T:\Year Group planning\Year R\2017-2018\RAW\Photos\photos spr week 3\IMG_9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36" y="274638"/>
            <a:ext cx="3106750" cy="23300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0ED9E-2A51-4C2F-BC73-A349FA8908F5}"/>
              </a:ext>
            </a:extLst>
          </p:cNvPr>
          <p:cNvSpPr/>
          <p:nvPr/>
        </p:nvSpPr>
        <p:spPr>
          <a:xfrm>
            <a:off x="4247524" y="3991170"/>
            <a:ext cx="45791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This is achieved by;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Providing a smooth transition into Year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Following the interests of the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Providing an exciting and stimulating environment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DCA38-5626-4229-AD5E-5086D05A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11490"/>
          <a:stretch/>
        </p:blipFill>
        <p:spPr>
          <a:xfrm rot="5400000">
            <a:off x="-139029" y="3631451"/>
            <a:ext cx="3548139" cy="235568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269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712968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Transition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71581"/>
            <a:ext cx="8712968" cy="5472608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Stay and Play </a:t>
            </a:r>
            <a:r>
              <a:rPr lang="en-GB" sz="2000" dirty="0">
                <a:latin typeface="Comic Sans MS" panose="030F0702030302020204" pitchFamily="66" charset="0"/>
              </a:rPr>
              <a:t>sessions in school with the current Year R children on: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Mon 12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 Tues 13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 Wed 14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Thur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15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or Fri 16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June 2023.  </a:t>
            </a: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These sessions will run from 10 – 11am and 1.15 – 2.15pm and need to be booked in with us before you leave.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Chat and Chill </a:t>
            </a:r>
            <a:r>
              <a:rPr lang="en-GB" sz="2000" dirty="0">
                <a:latin typeface="Comic Sans MS" panose="030F0702030302020204" pitchFamily="66" charset="0"/>
              </a:rPr>
              <a:t>– get to know your fellow parents and their children in our library on: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Tuesday 16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and 23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rd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May</a:t>
            </a:r>
            <a:r>
              <a:rPr lang="en-GB" sz="2000" dirty="0">
                <a:latin typeface="Comic Sans MS" panose="030F0702030302020204" pitchFamily="66" charset="0"/>
              </a:rPr>
              <a:t> between 8:30 – 10am and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Thursday 18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and 25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May</a:t>
            </a:r>
            <a:r>
              <a:rPr lang="en-GB" sz="2000" dirty="0">
                <a:latin typeface="Comic Sans MS" panose="030F0702030302020204" pitchFamily="66" charset="0"/>
              </a:rPr>
              <a:t> between 3 – 6pm.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Home and Pre-school visits </a:t>
            </a:r>
            <a:r>
              <a:rPr lang="en-GB" sz="2000" dirty="0">
                <a:latin typeface="Comic Sans MS" panose="030F0702030302020204" pitchFamily="66" charset="0"/>
              </a:rPr>
              <a:t>– these will take place in June.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Classes decided </a:t>
            </a:r>
            <a:r>
              <a:rPr lang="en-GB" sz="2000" dirty="0">
                <a:latin typeface="Comic Sans MS" panose="030F0702030302020204" pitchFamily="66" charset="0"/>
              </a:rPr>
              <a:t>– June/July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6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712968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Transition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71581"/>
            <a:ext cx="8712968" cy="5472608"/>
          </a:xfrm>
        </p:spPr>
        <p:txBody>
          <a:bodyPr>
            <a:normAutofit fontScale="85000" lnSpcReduction="10000"/>
          </a:bodyPr>
          <a:lstStyle/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Nursery Rhyme Project Transition Days </a:t>
            </a:r>
            <a:r>
              <a:rPr lang="en-GB" sz="2000" dirty="0">
                <a:latin typeface="Comic Sans MS" panose="030F0702030302020204" pitchFamily="66" charset="0"/>
              </a:rPr>
              <a:t>which will be on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Tuesday 11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and Wednesday 12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July.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Home Visits - </a:t>
            </a:r>
            <a:r>
              <a:rPr lang="en-GB" sz="2000" dirty="0">
                <a:latin typeface="Comic Sans MS" panose="030F0702030302020204" pitchFamily="66" charset="0"/>
              </a:rPr>
              <a:t>Your personalised invite for the </a:t>
            </a:r>
            <a:r>
              <a:rPr lang="en-GB" sz="2000" b="1" dirty="0">
                <a:latin typeface="Comic Sans MS" panose="030F0702030302020204" pitchFamily="66" charset="0"/>
              </a:rPr>
              <a:t>Home Visits </a:t>
            </a:r>
            <a:r>
              <a:rPr lang="en-GB" sz="2000" dirty="0">
                <a:latin typeface="Comic Sans MS" panose="030F0702030302020204" pitchFamily="66" charset="0"/>
              </a:rPr>
              <a:t>will be in the gift bag.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Home visits  5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or 6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September 2023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Half Day Visits</a:t>
            </a:r>
            <a:r>
              <a:rPr lang="en-GB" sz="2000" dirty="0">
                <a:latin typeface="Comic Sans MS" panose="030F0702030302020204" pitchFamily="66" charset="0"/>
              </a:rPr>
              <a:t> - The half day visits will be in classes. Children only.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	- RFD Thursday 7</a:t>
            </a:r>
            <a:r>
              <a:rPr lang="en-GB" sz="2000" baseline="30000" dirty="0">
                <a:latin typeface="Comic Sans MS" panose="030F0702030302020204" pitchFamily="66" charset="0"/>
              </a:rPr>
              <a:t>th</a:t>
            </a:r>
            <a:r>
              <a:rPr lang="en-GB" sz="2000" dirty="0">
                <a:latin typeface="Comic Sans MS" panose="030F0702030302020204" pitchFamily="66" charset="0"/>
              </a:rPr>
              <a:t> September am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	- RKH Thursday 7</a:t>
            </a:r>
            <a:r>
              <a:rPr lang="en-GB" sz="2000" baseline="30000" dirty="0">
                <a:latin typeface="Comic Sans MS" panose="030F0702030302020204" pitchFamily="66" charset="0"/>
              </a:rPr>
              <a:t>th</a:t>
            </a:r>
            <a:r>
              <a:rPr lang="en-GB" sz="2000" dirty="0">
                <a:latin typeface="Comic Sans MS" panose="030F0702030302020204" pitchFamily="66" charset="0"/>
              </a:rPr>
              <a:t> September pm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Family Teddy Bears’ Picnic </a:t>
            </a:r>
            <a:r>
              <a:rPr lang="en-GB" sz="2000" dirty="0">
                <a:latin typeface="Comic Sans MS" panose="030F0702030302020204" pitchFamily="66" charset="0"/>
              </a:rPr>
              <a:t>– This will take place on Friday 8</a:t>
            </a:r>
            <a:r>
              <a:rPr lang="en-GB" sz="2000" baseline="30000" dirty="0">
                <a:latin typeface="Comic Sans MS" panose="030F0702030302020204" pitchFamily="66" charset="0"/>
              </a:rPr>
              <a:t>th</a:t>
            </a:r>
            <a:r>
              <a:rPr lang="en-GB" sz="2000" dirty="0">
                <a:latin typeface="Comic Sans MS" panose="030F0702030302020204" pitchFamily="66" charset="0"/>
              </a:rPr>
              <a:t> September from 11:00-11:45. Parents and family members welcome.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 children to start full time from Monday 11</a:t>
            </a:r>
            <a:r>
              <a:rPr lang="en-GB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September 2023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All these elements help to provide a smooth transition from pre-school to school. 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Teaching staff begin to build a strong and positive relationship with each child ready to support them and start their learning journey at St John’s school.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27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Typical day in Year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Doors open  with staff                            greeting the children </a:t>
            </a:r>
          </a:p>
          <a:p>
            <a:r>
              <a:rPr lang="en-GB" dirty="0">
                <a:latin typeface="Comic Sans MS" panose="030F0702030302020204" pitchFamily="66" charset="0"/>
              </a:rPr>
              <a:t>Register, lunches and date  </a:t>
            </a:r>
          </a:p>
          <a:p>
            <a:r>
              <a:rPr lang="en-GB" dirty="0">
                <a:latin typeface="Comic Sans MS" panose="030F0702030302020204" pitchFamily="66" charset="0"/>
              </a:rPr>
              <a:t>Phonics input and reading</a:t>
            </a:r>
          </a:p>
          <a:p>
            <a:r>
              <a:rPr lang="en-GB" dirty="0">
                <a:latin typeface="Comic Sans MS" panose="030F0702030302020204" pitchFamily="66" charset="0"/>
              </a:rPr>
              <a:t>Exploring time begins </a:t>
            </a:r>
          </a:p>
          <a:p>
            <a:r>
              <a:rPr lang="en-GB" dirty="0">
                <a:latin typeface="Comic Sans MS" panose="030F0702030302020204" pitchFamily="66" charset="0"/>
              </a:rPr>
              <a:t>Rolling Snack time</a:t>
            </a:r>
          </a:p>
          <a:p>
            <a:r>
              <a:rPr lang="en-GB" dirty="0">
                <a:latin typeface="Comic Sans MS" panose="030F0702030302020204" pitchFamily="66" charset="0"/>
              </a:rPr>
              <a:t>Lunch </a:t>
            </a:r>
          </a:p>
          <a:p>
            <a:r>
              <a:rPr lang="en-GB" dirty="0">
                <a:latin typeface="Comic Sans MS" panose="030F0702030302020204" pitchFamily="66" charset="0"/>
              </a:rPr>
              <a:t>Maths input and activity </a:t>
            </a:r>
          </a:p>
          <a:p>
            <a:r>
              <a:rPr lang="en-GB" dirty="0">
                <a:latin typeface="Comic Sans MS" panose="030F0702030302020204" pitchFamily="66" charset="0"/>
              </a:rPr>
              <a:t>Exploring time</a:t>
            </a:r>
          </a:p>
          <a:p>
            <a:r>
              <a:rPr lang="en-GB" dirty="0">
                <a:latin typeface="Comic Sans MS" panose="030F0702030302020204" pitchFamily="66" charset="0"/>
              </a:rPr>
              <a:t>Tidy up time</a:t>
            </a:r>
          </a:p>
          <a:p>
            <a:r>
              <a:rPr lang="en-GB" dirty="0">
                <a:latin typeface="Comic Sans MS" panose="030F0702030302020204" pitchFamily="66" charset="0"/>
              </a:rPr>
              <a:t>Collective worship (assembly) </a:t>
            </a:r>
          </a:p>
          <a:p>
            <a:r>
              <a:rPr lang="en-GB" dirty="0">
                <a:latin typeface="Comic Sans MS" panose="030F0702030302020204" pitchFamily="66" charset="0"/>
              </a:rPr>
              <a:t>End of day   </a:t>
            </a:r>
          </a:p>
        </p:txBody>
      </p:sp>
      <p:pic>
        <p:nvPicPr>
          <p:cNvPr id="3074" name="Picture 2" descr="M:\Year R 17 18\Photos Power point\RAW\Spring week 4 v2\IMG_9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66" y="1412776"/>
            <a:ext cx="3624403" cy="27183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Year R 17 18\Photos Power point\RAW\Spring week 4 v2\IMG_9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3233"/>
            <a:ext cx="2789481" cy="20921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836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Gill Sans MT</vt:lpstr>
      <vt:lpstr>Times New Roman</vt:lpstr>
      <vt:lpstr>Office Theme</vt:lpstr>
      <vt:lpstr>Hello and Welcome! New Entrants 2023   </vt:lpstr>
      <vt:lpstr>Who’s Who?</vt:lpstr>
      <vt:lpstr>Head Teacher’s Welcome </vt:lpstr>
      <vt:lpstr>Attendance matters </vt:lpstr>
      <vt:lpstr>Year 6 Children </vt:lpstr>
      <vt:lpstr>Year R Provision</vt:lpstr>
      <vt:lpstr>Transition 2023</vt:lpstr>
      <vt:lpstr>Transition 2023</vt:lpstr>
      <vt:lpstr>Typical day in Year R</vt:lpstr>
      <vt:lpstr>Phonics </vt:lpstr>
      <vt:lpstr>Reception Baseline Assessment </vt:lpstr>
      <vt:lpstr>PE</vt:lpstr>
      <vt:lpstr>Tapestry </vt:lpstr>
      <vt:lpstr>Other information 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New Entrant’s Meeting</dc:title>
  <dc:creator>fran.hooper</dc:creator>
  <cp:lastModifiedBy>Fran Hooper</cp:lastModifiedBy>
  <cp:revision>91</cp:revision>
  <cp:lastPrinted>2018-05-10T08:47:48Z</cp:lastPrinted>
  <dcterms:created xsi:type="dcterms:W3CDTF">2017-04-28T07:55:43Z</dcterms:created>
  <dcterms:modified xsi:type="dcterms:W3CDTF">2023-05-03T16:17:31Z</dcterms:modified>
</cp:coreProperties>
</file>