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  <p:sldId id="265" r:id="rId7"/>
    <p:sldId id="291" r:id="rId8"/>
    <p:sldId id="285" r:id="rId9"/>
    <p:sldId id="266" r:id="rId10"/>
    <p:sldId id="288" r:id="rId11"/>
    <p:sldId id="271" r:id="rId12"/>
    <p:sldId id="290" r:id="rId13"/>
    <p:sldId id="286" r:id="rId14"/>
    <p:sldId id="28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52" autoAdjust="0"/>
  </p:normalViewPr>
  <p:slideViewPr>
    <p:cSldViewPr>
      <p:cViewPr varScale="1">
        <p:scale>
          <a:sx n="67" d="100"/>
          <a:sy n="67" d="100"/>
        </p:scale>
        <p:origin x="147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3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A8DB-7A1C-4F1E-A1E9-D6D9355E96CC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32E44-FF2A-46F5-98E4-69ADA340477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A8DB-7A1C-4F1E-A1E9-D6D9355E96CC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32E44-FF2A-46F5-98E4-69ADA340477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A8DB-7A1C-4F1E-A1E9-D6D9355E96CC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32E44-FF2A-46F5-98E4-69ADA340477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A8DB-7A1C-4F1E-A1E9-D6D9355E96CC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32E44-FF2A-46F5-98E4-69ADA340477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A8DB-7A1C-4F1E-A1E9-D6D9355E96CC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32E44-FF2A-46F5-98E4-69ADA340477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A8DB-7A1C-4F1E-A1E9-D6D9355E96CC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32E44-FF2A-46F5-98E4-69ADA340477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A8DB-7A1C-4F1E-A1E9-D6D9355E96CC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32E44-FF2A-46F5-98E4-69ADA340477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A8DB-7A1C-4F1E-A1E9-D6D9355E96CC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32E44-FF2A-46F5-98E4-69ADA340477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A8DB-7A1C-4F1E-A1E9-D6D9355E96CC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32E44-FF2A-46F5-98E4-69ADA340477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A8DB-7A1C-4F1E-A1E9-D6D9355E96CC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32E44-FF2A-46F5-98E4-69ADA340477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A8DB-7A1C-4F1E-A1E9-D6D9355E96CC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32E44-FF2A-46F5-98E4-69ADA340477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FA8DB-7A1C-4F1E-A1E9-D6D9355E96CC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32E44-FF2A-46F5-98E4-69ADA340477C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littlewandlelettersandsounds.org.uk/resources/for-parents/#tabnametabNurseryRhymes-Video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3568" y="2852936"/>
            <a:ext cx="7772400" cy="1470025"/>
          </a:xfrm>
        </p:spPr>
        <p:txBody>
          <a:bodyPr>
            <a:noAutofit/>
          </a:bodyPr>
          <a:lstStyle/>
          <a:p>
            <a:br>
              <a:rPr lang="en-GB" sz="5400" dirty="0">
                <a:latin typeface="SassoonPrimaryInfant" pitchFamily="2" charset="0"/>
              </a:rPr>
            </a:br>
            <a:r>
              <a:rPr lang="en-GB" dirty="0">
                <a:latin typeface="Comic Sans MS" panose="030F0702030302020204" pitchFamily="66" charset="0"/>
              </a:rPr>
              <a:t>Welcome to our</a:t>
            </a:r>
            <a:br>
              <a:rPr lang="en-GB" dirty="0">
                <a:latin typeface="Comic Sans MS" panose="030F0702030302020204" pitchFamily="66" charset="0"/>
              </a:rPr>
            </a:br>
            <a:r>
              <a:rPr lang="en-GB" sz="4800" dirty="0">
                <a:latin typeface="Comic Sans MS" panose="030F0702030302020204" pitchFamily="66" charset="0"/>
              </a:rPr>
              <a:t>Nursery Rhyme Project</a:t>
            </a:r>
            <a:br>
              <a:rPr lang="en-GB" sz="4800" dirty="0">
                <a:latin typeface="Comic Sans MS" panose="030F0702030302020204" pitchFamily="66" charset="0"/>
              </a:rPr>
            </a:br>
            <a:r>
              <a:rPr lang="en-GB" sz="4800" dirty="0">
                <a:latin typeface="Comic Sans MS" panose="030F0702030302020204" pitchFamily="66" charset="0"/>
              </a:rPr>
              <a:t>Transition Day</a:t>
            </a:r>
            <a:br>
              <a:rPr lang="en-GB" sz="6000" dirty="0">
                <a:latin typeface="Comic Sans MS" panose="030F0702030302020204" pitchFamily="66" charset="0"/>
              </a:rPr>
            </a:br>
            <a:br>
              <a:rPr lang="en-GB" sz="6000" dirty="0">
                <a:latin typeface="SassoonPrimaryInfant" pitchFamily="2" charset="0"/>
              </a:rPr>
            </a:br>
            <a:br>
              <a:rPr lang="en-GB" sz="6000" dirty="0">
                <a:latin typeface="SassoonPrimaryInfant" pitchFamily="2" charset="0"/>
              </a:rPr>
            </a:br>
            <a:br>
              <a:rPr lang="en-GB" sz="6000" dirty="0">
                <a:latin typeface="SassoonPrimaryInfant" pitchFamily="2" charset="0"/>
              </a:rPr>
            </a:br>
            <a:br>
              <a:rPr lang="en-GB" sz="6000" dirty="0">
                <a:latin typeface="SassoonPrimaryInfant" pitchFamily="2" charset="0"/>
              </a:rPr>
            </a:br>
            <a:endParaRPr lang="en-GB" dirty="0"/>
          </a:p>
        </p:txBody>
      </p:sp>
      <p:pic>
        <p:nvPicPr>
          <p:cNvPr id="9218" name="Picture 2" descr="http://www.asquithnannies.co.uk/blog/wp-content/uploads/2014/11/nursery_rhym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212976"/>
            <a:ext cx="4392488" cy="329436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alpha val="4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l"/>
            <a:br>
              <a:rPr lang="en-GB" dirty="0"/>
            </a:br>
            <a:r>
              <a:rPr lang="en-GB" u="sng" dirty="0">
                <a:latin typeface="Comic Sans MS" pitchFamily="66" charset="0"/>
              </a:rPr>
              <a:t>1, 2, 3, 4, 5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en-GB" dirty="0">
                <a:latin typeface="Comic Sans MS" pitchFamily="66" charset="0"/>
              </a:rPr>
              <a:t>1, 2, 3, 4, 5 once I caught a fish alive,</a:t>
            </a:r>
          </a:p>
          <a:p>
            <a:pPr>
              <a:lnSpc>
                <a:spcPct val="150000"/>
              </a:lnSpc>
              <a:buNone/>
            </a:pPr>
            <a:r>
              <a:rPr lang="en-GB" dirty="0">
                <a:latin typeface="Comic Sans MS" pitchFamily="66" charset="0"/>
              </a:rPr>
              <a:t>6, 7, 8, 9, 10 then I let it go again,</a:t>
            </a:r>
          </a:p>
          <a:p>
            <a:pPr>
              <a:lnSpc>
                <a:spcPct val="150000"/>
              </a:lnSpc>
              <a:buNone/>
            </a:pPr>
            <a:r>
              <a:rPr lang="en-GB" dirty="0">
                <a:latin typeface="Comic Sans MS" pitchFamily="66" charset="0"/>
              </a:rPr>
              <a:t>Why did you let it go?</a:t>
            </a:r>
          </a:p>
          <a:p>
            <a:pPr>
              <a:lnSpc>
                <a:spcPct val="150000"/>
              </a:lnSpc>
              <a:buNone/>
            </a:pPr>
            <a:r>
              <a:rPr lang="en-GB" dirty="0">
                <a:latin typeface="Comic Sans MS" pitchFamily="66" charset="0"/>
              </a:rPr>
              <a:t>Because it bit my finger so,</a:t>
            </a:r>
          </a:p>
          <a:p>
            <a:pPr>
              <a:lnSpc>
                <a:spcPct val="150000"/>
              </a:lnSpc>
              <a:buNone/>
            </a:pPr>
            <a:r>
              <a:rPr lang="en-GB" dirty="0">
                <a:latin typeface="Comic Sans MS" pitchFamily="66" charset="0"/>
              </a:rPr>
              <a:t>Which finger did it bite?</a:t>
            </a:r>
          </a:p>
          <a:p>
            <a:pPr>
              <a:lnSpc>
                <a:spcPct val="150000"/>
              </a:lnSpc>
              <a:buNone/>
            </a:pPr>
            <a:r>
              <a:rPr lang="en-GB" dirty="0">
                <a:latin typeface="Comic Sans MS" pitchFamily="66" charset="0"/>
              </a:rPr>
              <a:t>This little finger on my right.</a:t>
            </a:r>
          </a:p>
          <a:p>
            <a:pPr>
              <a:buNone/>
            </a:pPr>
            <a:endParaRPr lang="en-GB" dirty="0"/>
          </a:p>
        </p:txBody>
      </p:sp>
      <p:pic>
        <p:nvPicPr>
          <p:cNvPr id="1026" name="Picture 2" descr="C:\Users\andy.wealthy\AppData\Local\Microsoft\Windows\Temporary Internet Files\Content.IE5\X9VIWKXW\Fisherman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996952"/>
            <a:ext cx="2885003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ndy.wealthy\AppData\Local\Microsoft\Windows\Temporary Internet Files\Content.IE5\1OOKFAVW\fish-illustration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3768" y="4972050"/>
            <a:ext cx="2496889" cy="1315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310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7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l"/>
            <a:br>
              <a:rPr lang="en-GB" dirty="0"/>
            </a:br>
            <a:r>
              <a:rPr lang="en-GB" sz="4900" u="sng" dirty="0">
                <a:latin typeface="Comic Sans MS" pitchFamily="66" charset="0"/>
              </a:rPr>
              <a:t>Jack and Jill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en-GB" dirty="0"/>
              <a:t>    </a:t>
            </a:r>
            <a:r>
              <a:rPr lang="en-GB" dirty="0">
                <a:latin typeface="Comic Sans MS" pitchFamily="66" charset="0"/>
              </a:rPr>
              <a:t>Jack and Jill</a:t>
            </a:r>
            <a:br>
              <a:rPr lang="en-GB" dirty="0">
                <a:latin typeface="Comic Sans MS" pitchFamily="66" charset="0"/>
              </a:rPr>
            </a:br>
            <a:r>
              <a:rPr lang="en-GB" dirty="0">
                <a:latin typeface="Comic Sans MS" pitchFamily="66" charset="0"/>
              </a:rPr>
              <a:t>Went up the hill</a:t>
            </a:r>
            <a:br>
              <a:rPr lang="en-GB" dirty="0">
                <a:latin typeface="Comic Sans MS" pitchFamily="66" charset="0"/>
              </a:rPr>
            </a:br>
            <a:r>
              <a:rPr lang="en-GB" dirty="0">
                <a:latin typeface="Comic Sans MS" pitchFamily="66" charset="0"/>
              </a:rPr>
              <a:t>To fetch a pail of water.</a:t>
            </a:r>
            <a:br>
              <a:rPr lang="en-GB" dirty="0">
                <a:latin typeface="Comic Sans MS" pitchFamily="66" charset="0"/>
              </a:rPr>
            </a:br>
            <a:r>
              <a:rPr lang="en-GB" dirty="0">
                <a:latin typeface="Comic Sans MS" pitchFamily="66" charset="0"/>
              </a:rPr>
              <a:t>Jack fell down</a:t>
            </a:r>
            <a:br>
              <a:rPr lang="en-GB" dirty="0">
                <a:latin typeface="Comic Sans MS" pitchFamily="66" charset="0"/>
              </a:rPr>
            </a:br>
            <a:r>
              <a:rPr lang="en-GB" dirty="0">
                <a:latin typeface="Comic Sans MS" pitchFamily="66" charset="0"/>
              </a:rPr>
              <a:t>And broke his crown </a:t>
            </a:r>
            <a:br>
              <a:rPr lang="en-GB" dirty="0">
                <a:latin typeface="Comic Sans MS" pitchFamily="66" charset="0"/>
              </a:rPr>
            </a:br>
            <a:r>
              <a:rPr lang="en-GB" dirty="0">
                <a:latin typeface="Comic Sans MS" pitchFamily="66" charset="0"/>
              </a:rPr>
              <a:t>And Jill came tumbling after.</a:t>
            </a:r>
          </a:p>
          <a:p>
            <a:pPr>
              <a:buNone/>
            </a:pPr>
            <a:r>
              <a:rPr lang="en-GB" dirty="0"/>
              <a:t>    </a:t>
            </a:r>
          </a:p>
          <a:p>
            <a:pPr>
              <a:buNone/>
            </a:pPr>
            <a:endParaRPr lang="en-GB" dirty="0"/>
          </a:p>
        </p:txBody>
      </p:sp>
      <p:pic>
        <p:nvPicPr>
          <p:cNvPr id="7170" name="Picture 2" descr="http://www.jackandjillmusic.co.uk/jackjill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284984"/>
            <a:ext cx="3704163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l"/>
            <a:br>
              <a:rPr lang="en-GB" dirty="0"/>
            </a:br>
            <a:r>
              <a:rPr lang="en-GB" sz="4900" u="sng" dirty="0">
                <a:solidFill>
                  <a:schemeClr val="bg1"/>
                </a:solidFill>
                <a:latin typeface="Comic Sans MS" pitchFamily="66" charset="0"/>
              </a:rPr>
              <a:t>Twinkle </a:t>
            </a:r>
            <a:r>
              <a:rPr lang="en-GB" sz="4900" u="sng" dirty="0" err="1">
                <a:solidFill>
                  <a:schemeClr val="bg1"/>
                </a:solidFill>
                <a:latin typeface="Comic Sans MS" pitchFamily="66" charset="0"/>
              </a:rPr>
              <a:t>Twinkle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8579296" cy="45259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en-GB" dirty="0"/>
              <a:t> </a:t>
            </a:r>
            <a:r>
              <a:rPr lang="en-GB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Twinkle, twinkle, little star,</a:t>
            </a:r>
          </a:p>
          <a:p>
            <a:pPr>
              <a:lnSpc>
                <a:spcPct val="150000"/>
              </a:lnSpc>
              <a:buNone/>
            </a:pPr>
            <a:r>
              <a:rPr lang="en-GB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How I wonder what you are.</a:t>
            </a:r>
          </a:p>
          <a:p>
            <a:pPr>
              <a:lnSpc>
                <a:spcPct val="150000"/>
              </a:lnSpc>
              <a:buNone/>
            </a:pPr>
            <a:r>
              <a:rPr lang="en-GB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Up above the world so high,</a:t>
            </a:r>
          </a:p>
          <a:p>
            <a:pPr>
              <a:lnSpc>
                <a:spcPct val="150000"/>
              </a:lnSpc>
              <a:buNone/>
            </a:pPr>
            <a:r>
              <a:rPr lang="en-GB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Like a diamond in the sky.</a:t>
            </a:r>
          </a:p>
          <a:p>
            <a:pPr>
              <a:lnSpc>
                <a:spcPct val="150000"/>
              </a:lnSpc>
              <a:buNone/>
            </a:pPr>
            <a:r>
              <a:rPr lang="en-GB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Twinkle, twinkle, little star,</a:t>
            </a:r>
          </a:p>
          <a:p>
            <a:pPr>
              <a:lnSpc>
                <a:spcPct val="150000"/>
              </a:lnSpc>
              <a:buNone/>
            </a:pPr>
            <a:r>
              <a:rPr lang="en-GB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How I wonder what you are. </a:t>
            </a:r>
          </a:p>
          <a:p>
            <a:pPr>
              <a:lnSpc>
                <a:spcPct val="150000"/>
              </a:lnSpc>
              <a:buNone/>
            </a:pPr>
            <a:endParaRPr lang="en-GB" dirty="0"/>
          </a:p>
        </p:txBody>
      </p:sp>
      <p:sp>
        <p:nvSpPr>
          <p:cNvPr id="4" name="Star: 5 Points 3">
            <a:extLst>
              <a:ext uri="{FF2B5EF4-FFF2-40B4-BE49-F238E27FC236}">
                <a16:creationId xmlns:a16="http://schemas.microsoft.com/office/drawing/2014/main" id="{85659085-33F6-45A0-A96D-464885CE8FF7}"/>
              </a:ext>
            </a:extLst>
          </p:cNvPr>
          <p:cNvSpPr/>
          <p:nvPr/>
        </p:nvSpPr>
        <p:spPr>
          <a:xfrm>
            <a:off x="7019093" y="382582"/>
            <a:ext cx="1368152" cy="1224136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Star: 5 Points 6">
            <a:extLst>
              <a:ext uri="{FF2B5EF4-FFF2-40B4-BE49-F238E27FC236}">
                <a16:creationId xmlns:a16="http://schemas.microsoft.com/office/drawing/2014/main" id="{3E66DC11-6E07-438A-BE15-FA42B956A203}"/>
              </a:ext>
            </a:extLst>
          </p:cNvPr>
          <p:cNvSpPr/>
          <p:nvPr/>
        </p:nvSpPr>
        <p:spPr>
          <a:xfrm>
            <a:off x="6948264" y="2837371"/>
            <a:ext cx="1368152" cy="1224136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Star: 5 Points 7">
            <a:extLst>
              <a:ext uri="{FF2B5EF4-FFF2-40B4-BE49-F238E27FC236}">
                <a16:creationId xmlns:a16="http://schemas.microsoft.com/office/drawing/2014/main" id="{993B9FDC-5236-4D8D-A4E7-ADE0E78BC099}"/>
              </a:ext>
            </a:extLst>
          </p:cNvPr>
          <p:cNvSpPr/>
          <p:nvPr/>
        </p:nvSpPr>
        <p:spPr>
          <a:xfrm>
            <a:off x="5832140" y="4985370"/>
            <a:ext cx="1368152" cy="1224136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05030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70C0"/>
                </a:solidFill>
                <a:latin typeface="Comic Sans MS" panose="030F0702030302020204" pitchFamily="66" charset="0"/>
              </a:rPr>
              <a:t>Thank you for coming 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800" dirty="0">
                <a:latin typeface="Comic Sans MS" panose="030F0702030302020204" pitchFamily="66" charset="0"/>
              </a:rPr>
              <a:t>In your book bag: </a:t>
            </a:r>
          </a:p>
          <a:p>
            <a:pPr marL="0" indent="0">
              <a:buNone/>
            </a:pPr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Home visit day and time 3</a:t>
            </a:r>
            <a:r>
              <a:rPr lang="en-GB" sz="2800" baseline="30000" dirty="0">
                <a:latin typeface="Comic Sans MS" panose="030F0702030302020204" pitchFamily="66" charset="0"/>
              </a:rPr>
              <a:t>rd</a:t>
            </a:r>
            <a:r>
              <a:rPr lang="en-GB" sz="2800" dirty="0">
                <a:latin typeface="Comic Sans MS" panose="030F0702030302020204" pitchFamily="66" charset="0"/>
              </a:rPr>
              <a:t>,4</a:t>
            </a:r>
            <a:r>
              <a:rPr lang="en-GB" sz="2800" baseline="30000" dirty="0">
                <a:latin typeface="Comic Sans MS" panose="030F0702030302020204" pitchFamily="66" charset="0"/>
              </a:rPr>
              <a:t>th</a:t>
            </a:r>
            <a:r>
              <a:rPr lang="en-GB" sz="2800" dirty="0">
                <a:latin typeface="Comic Sans MS" panose="030F0702030302020204" pitchFamily="66" charset="0"/>
              </a:rPr>
              <a:t> and 5</a:t>
            </a:r>
            <a:r>
              <a:rPr lang="en-GB" sz="2800" baseline="30000" dirty="0">
                <a:latin typeface="Comic Sans MS" panose="030F0702030302020204" pitchFamily="66" charset="0"/>
              </a:rPr>
              <a:t>th</a:t>
            </a:r>
            <a:r>
              <a:rPr lang="en-GB" sz="2800" dirty="0">
                <a:latin typeface="Comic Sans MS" panose="030F0702030302020204" pitchFamily="66" charset="0"/>
              </a:rPr>
              <a:t> September </a:t>
            </a:r>
          </a:p>
          <a:p>
            <a:r>
              <a:rPr lang="en-GB" sz="2800" dirty="0">
                <a:latin typeface="Comic Sans MS" panose="030F0702030302020204" pitchFamily="66" charset="0"/>
              </a:rPr>
              <a:t>Colour balloon - please put on your door the day we visit!</a:t>
            </a:r>
          </a:p>
          <a:p>
            <a:r>
              <a:rPr lang="en-GB" sz="2800" dirty="0">
                <a:latin typeface="Comic Sans MS" panose="030F0702030302020204" pitchFamily="66" charset="0"/>
              </a:rPr>
              <a:t>Half day visit 6th September 9.30am-11am</a:t>
            </a:r>
          </a:p>
          <a:p>
            <a:r>
              <a:rPr lang="en-GB" sz="2800" dirty="0">
                <a:latin typeface="Comic Sans MS" panose="030F0702030302020204" pitchFamily="66" charset="0"/>
              </a:rPr>
              <a:t>Teddy Bear’s Picnic Friday 13</a:t>
            </a:r>
            <a:r>
              <a:rPr lang="en-GB" sz="2800" baseline="30000" dirty="0">
                <a:latin typeface="Comic Sans MS" panose="030F0702030302020204" pitchFamily="66" charset="0"/>
              </a:rPr>
              <a:t>th</a:t>
            </a:r>
            <a:r>
              <a:rPr lang="en-GB" sz="2800" dirty="0">
                <a:latin typeface="Comic Sans MS" panose="030F0702030302020204" pitchFamily="66" charset="0"/>
              </a:rPr>
              <a:t> September at 12pm-1.30pm. You can take your child home after. 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1267" name="Picture 3" descr="C:\Users\fran.hooper\AppData\Local\Microsoft\Windows\Temporary Internet Files\Content.IE5\DI2OP1Q4\balloons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84965">
            <a:off x="8123977" y="3547879"/>
            <a:ext cx="720148" cy="92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59694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70C0"/>
                </a:solidFill>
                <a:latin typeface="Comic Sans MS" panose="030F0702030302020204" pitchFamily="66" charset="0"/>
              </a:rPr>
              <a:t>Thank you for coming 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43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 few things for September… </a:t>
            </a:r>
            <a:endParaRPr lang="en-GB" sz="30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r>
              <a:rPr lang="en-GB" sz="3000" b="1" dirty="0">
                <a:solidFill>
                  <a:srgbClr val="00B050"/>
                </a:solidFill>
                <a:latin typeface="Comic Sans MS" panose="030F0702030302020204" pitchFamily="66" charset="0"/>
              </a:rPr>
              <a:t>School uniform </a:t>
            </a:r>
          </a:p>
          <a:p>
            <a:r>
              <a:rPr lang="en-GB" sz="3000" b="1" dirty="0">
                <a:solidFill>
                  <a:srgbClr val="00B050"/>
                </a:solidFill>
                <a:latin typeface="Comic Sans MS" panose="030F0702030302020204" pitchFamily="66" charset="0"/>
              </a:rPr>
              <a:t>PE Kits </a:t>
            </a:r>
            <a:r>
              <a:rPr lang="en-GB" sz="1500" b="1" dirty="0">
                <a:solidFill>
                  <a:srgbClr val="00B050"/>
                </a:solidFill>
                <a:latin typeface="Comic Sans MS" panose="030F0702030302020204" pitchFamily="66" charset="0"/>
              </a:rPr>
              <a:t>(No need until January)</a:t>
            </a:r>
          </a:p>
          <a:p>
            <a:r>
              <a:rPr lang="en-GB" sz="3000" b="1" dirty="0">
                <a:solidFill>
                  <a:srgbClr val="00B050"/>
                </a:solidFill>
                <a:latin typeface="Comic Sans MS" panose="030F0702030302020204" pitchFamily="66" charset="0"/>
              </a:rPr>
              <a:t>Wellies </a:t>
            </a:r>
          </a:p>
          <a:p>
            <a:r>
              <a:rPr lang="en-GB" sz="3000" b="1" dirty="0">
                <a:solidFill>
                  <a:srgbClr val="00B050"/>
                </a:solidFill>
                <a:latin typeface="Comic Sans MS" panose="030F0702030302020204" pitchFamily="66" charset="0"/>
              </a:rPr>
              <a:t>Warm, waterproof coats </a:t>
            </a:r>
          </a:p>
          <a:p>
            <a:r>
              <a:rPr lang="en-GB" sz="3000" b="1" dirty="0">
                <a:solidFill>
                  <a:srgbClr val="00B050"/>
                </a:solidFill>
                <a:latin typeface="Comic Sans MS" panose="030F0702030302020204" pitchFamily="66" charset="0"/>
              </a:rPr>
              <a:t>All children full time from Monday 9</a:t>
            </a:r>
            <a:r>
              <a:rPr lang="en-GB" sz="3000" b="1" baseline="30000" dirty="0">
                <a:solidFill>
                  <a:srgbClr val="00B050"/>
                </a:solidFill>
                <a:latin typeface="Comic Sans MS" panose="030F0702030302020204" pitchFamily="66" charset="0"/>
              </a:rPr>
              <a:t>th</a:t>
            </a:r>
            <a:r>
              <a:rPr lang="en-GB" sz="3000" b="1" dirty="0">
                <a:solidFill>
                  <a:srgbClr val="00B050"/>
                </a:solidFill>
                <a:latin typeface="Comic Sans MS" panose="030F0702030302020204" pitchFamily="66" charset="0"/>
              </a:rPr>
              <a:t> September at 8.30am</a:t>
            </a:r>
          </a:p>
          <a:p>
            <a:pPr marL="0" indent="0">
              <a:buNone/>
            </a:pPr>
            <a:endParaRPr lang="en-GB" sz="3600" b="1" dirty="0">
              <a:solidFill>
                <a:srgbClr val="00B050"/>
              </a:solidFill>
            </a:endParaRPr>
          </a:p>
        </p:txBody>
      </p:sp>
      <p:pic>
        <p:nvPicPr>
          <p:cNvPr id="1026" name="Picture 2" descr="C:\Users\fran.hooper\AppData\Local\Microsoft\Windows\Temporary Internet Files\Content.IE5\SM87RDNC\colorful-boots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588754"/>
            <a:ext cx="1199570" cy="1680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5605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4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u="sng" dirty="0" err="1">
                <a:latin typeface="Comic Sans MS" pitchFamily="66" charset="0"/>
              </a:rPr>
              <a:t>Incy</a:t>
            </a:r>
            <a:r>
              <a:rPr lang="en-GB" u="sng" dirty="0">
                <a:latin typeface="Comic Sans MS" pitchFamily="66" charset="0"/>
              </a:rPr>
              <a:t> </a:t>
            </a:r>
            <a:r>
              <a:rPr lang="en-GB" u="sng" dirty="0" err="1">
                <a:latin typeface="Comic Sans MS" pitchFamily="66" charset="0"/>
              </a:rPr>
              <a:t>Wincy</a:t>
            </a:r>
            <a:r>
              <a:rPr lang="en-GB" u="sng" dirty="0">
                <a:latin typeface="Comic Sans MS" pitchFamily="66" charset="0"/>
              </a:rPr>
              <a:t> Spider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GB" sz="2800" dirty="0" err="1">
                <a:latin typeface="Comic Sans MS" pitchFamily="66" charset="0"/>
              </a:rPr>
              <a:t>Incy</a:t>
            </a:r>
            <a:r>
              <a:rPr lang="en-GB" sz="2800" dirty="0">
                <a:latin typeface="Comic Sans MS" pitchFamily="66" charset="0"/>
              </a:rPr>
              <a:t> </a:t>
            </a:r>
            <a:r>
              <a:rPr lang="en-GB" sz="2800" dirty="0" err="1">
                <a:latin typeface="Comic Sans MS" pitchFamily="66" charset="0"/>
              </a:rPr>
              <a:t>Wincy</a:t>
            </a:r>
            <a:r>
              <a:rPr lang="en-GB" sz="2800" dirty="0">
                <a:latin typeface="Comic Sans MS" pitchFamily="66" charset="0"/>
              </a:rPr>
              <a:t> Spider climbed up the water spout,</a:t>
            </a:r>
          </a:p>
          <a:p>
            <a:pPr>
              <a:lnSpc>
                <a:spcPct val="150000"/>
              </a:lnSpc>
              <a:buNone/>
            </a:pPr>
            <a:r>
              <a:rPr lang="en-GB" sz="2800" dirty="0">
                <a:latin typeface="Comic Sans MS" pitchFamily="66" charset="0"/>
              </a:rPr>
              <a:t>Down came the rain and washed pour </a:t>
            </a:r>
            <a:r>
              <a:rPr lang="en-GB" sz="2800" dirty="0" err="1">
                <a:latin typeface="Comic Sans MS" pitchFamily="66" charset="0"/>
              </a:rPr>
              <a:t>Incy</a:t>
            </a:r>
            <a:r>
              <a:rPr lang="en-GB" sz="2800" dirty="0">
                <a:latin typeface="Comic Sans MS" pitchFamily="66" charset="0"/>
              </a:rPr>
              <a:t> out,</a:t>
            </a:r>
          </a:p>
          <a:p>
            <a:pPr>
              <a:lnSpc>
                <a:spcPct val="150000"/>
              </a:lnSpc>
              <a:buNone/>
            </a:pPr>
            <a:r>
              <a:rPr lang="en-GB" sz="2800" dirty="0">
                <a:latin typeface="Comic Sans MS" pitchFamily="66" charset="0"/>
              </a:rPr>
              <a:t>Out came the sunshine and dried up all the rain,</a:t>
            </a:r>
          </a:p>
          <a:p>
            <a:pPr>
              <a:lnSpc>
                <a:spcPct val="150000"/>
              </a:lnSpc>
              <a:buNone/>
            </a:pPr>
            <a:r>
              <a:rPr lang="en-GB" sz="2800" dirty="0">
                <a:latin typeface="Comic Sans MS" pitchFamily="66" charset="0"/>
              </a:rPr>
              <a:t>So </a:t>
            </a:r>
            <a:r>
              <a:rPr lang="en-GB" sz="2800" dirty="0" err="1">
                <a:latin typeface="Comic Sans MS" pitchFamily="66" charset="0"/>
              </a:rPr>
              <a:t>Incy</a:t>
            </a:r>
            <a:r>
              <a:rPr lang="en-GB" sz="2800" dirty="0">
                <a:latin typeface="Comic Sans MS" pitchFamily="66" charset="0"/>
              </a:rPr>
              <a:t> </a:t>
            </a:r>
            <a:r>
              <a:rPr lang="en-GB" sz="2800" dirty="0" err="1">
                <a:latin typeface="Comic Sans MS" pitchFamily="66" charset="0"/>
              </a:rPr>
              <a:t>Wincy</a:t>
            </a:r>
            <a:r>
              <a:rPr lang="en-GB" sz="2800" dirty="0">
                <a:latin typeface="Comic Sans MS" pitchFamily="66" charset="0"/>
              </a:rPr>
              <a:t> Spider climbed up the spout </a:t>
            </a:r>
          </a:p>
          <a:p>
            <a:pPr>
              <a:lnSpc>
                <a:spcPct val="150000"/>
              </a:lnSpc>
              <a:buNone/>
            </a:pPr>
            <a:r>
              <a:rPr lang="en-GB" sz="2800" dirty="0">
                <a:latin typeface="Comic Sans MS" pitchFamily="66" charset="0"/>
              </a:rPr>
              <a:t>again. </a:t>
            </a:r>
          </a:p>
        </p:txBody>
      </p:sp>
      <p:pic>
        <p:nvPicPr>
          <p:cNvPr id="2050" name="Picture 2" descr="http://www.tpeedhispants.com/wp-content/uploads/2014/10/spid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581128"/>
            <a:ext cx="2520280" cy="1890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3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>
                <a:latin typeface="Comic Sans MS" pitchFamily="66" charset="0"/>
              </a:rPr>
              <a:t>Baa </a:t>
            </a:r>
            <a:r>
              <a:rPr lang="en-GB" u="sng" dirty="0" err="1">
                <a:latin typeface="Comic Sans MS" pitchFamily="66" charset="0"/>
              </a:rPr>
              <a:t>Baa</a:t>
            </a:r>
            <a:r>
              <a:rPr lang="en-GB" u="sng" dirty="0">
                <a:latin typeface="Comic Sans MS" pitchFamily="66" charset="0"/>
              </a:rPr>
              <a:t> Black Sheep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3917031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buNone/>
            </a:pPr>
            <a:r>
              <a:rPr lang="en-GB" sz="2800" dirty="0">
                <a:latin typeface="Comic Sans MS" pitchFamily="66" charset="0"/>
              </a:rPr>
              <a:t>Baa </a:t>
            </a:r>
            <a:r>
              <a:rPr lang="en-GB" sz="2800" dirty="0" err="1">
                <a:latin typeface="Comic Sans MS" pitchFamily="66" charset="0"/>
              </a:rPr>
              <a:t>Baa</a:t>
            </a:r>
            <a:r>
              <a:rPr lang="en-GB" sz="2800" dirty="0">
                <a:latin typeface="Comic Sans MS" pitchFamily="66" charset="0"/>
              </a:rPr>
              <a:t> Black Sheep</a:t>
            </a:r>
          </a:p>
          <a:p>
            <a:pPr>
              <a:lnSpc>
                <a:spcPct val="170000"/>
              </a:lnSpc>
              <a:buNone/>
            </a:pPr>
            <a:r>
              <a:rPr lang="en-GB" sz="2800" dirty="0">
                <a:latin typeface="Comic Sans MS" pitchFamily="66" charset="0"/>
              </a:rPr>
              <a:t>Have you any wool? </a:t>
            </a:r>
          </a:p>
          <a:p>
            <a:pPr>
              <a:lnSpc>
                <a:spcPct val="170000"/>
              </a:lnSpc>
              <a:buNone/>
            </a:pPr>
            <a:r>
              <a:rPr lang="en-GB" sz="2800" dirty="0">
                <a:latin typeface="Comic Sans MS" pitchFamily="66" charset="0"/>
              </a:rPr>
              <a:t>Yes sir, yes sir, three bags full.</a:t>
            </a:r>
          </a:p>
          <a:p>
            <a:pPr>
              <a:lnSpc>
                <a:spcPct val="170000"/>
              </a:lnSpc>
              <a:buNone/>
            </a:pPr>
            <a:r>
              <a:rPr lang="en-GB" sz="2800" dirty="0">
                <a:latin typeface="Comic Sans MS" pitchFamily="66" charset="0"/>
              </a:rPr>
              <a:t>One for the master and one for the dame,</a:t>
            </a:r>
          </a:p>
          <a:p>
            <a:pPr>
              <a:lnSpc>
                <a:spcPct val="170000"/>
              </a:lnSpc>
              <a:buNone/>
            </a:pPr>
            <a:r>
              <a:rPr lang="en-GB" sz="2800" dirty="0">
                <a:latin typeface="Comic Sans MS" pitchFamily="66" charset="0"/>
              </a:rPr>
              <a:t>And one for the little boy who lives down the lane. </a:t>
            </a:r>
          </a:p>
        </p:txBody>
      </p:sp>
      <p:pic>
        <p:nvPicPr>
          <p:cNvPr id="1026" name="Picture 2" descr="C:\Users\fran.hooper\AppData\Local\Microsoft\Windows\Temporary Internet Files\Content.IE5\PPIBAI39\85bcce84c784530bd7e9d684c16da3aa-d4u65wu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1590680" cy="1193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classic-rocks.com/images/3_1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453658"/>
            <a:ext cx="29051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5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u="sng" dirty="0">
                <a:latin typeface="Comic Sans MS" pitchFamily="66" charset="0"/>
              </a:rPr>
              <a:t>Wind the Bobbin 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en-GB" dirty="0">
                <a:latin typeface="Comic Sans MS" pitchFamily="66" charset="0"/>
              </a:rPr>
              <a:t>Wind the bobbin up, Wind the bobbin up,</a:t>
            </a:r>
          </a:p>
          <a:p>
            <a:pPr>
              <a:lnSpc>
                <a:spcPct val="150000"/>
              </a:lnSpc>
              <a:buNone/>
            </a:pPr>
            <a:r>
              <a:rPr lang="en-GB" dirty="0">
                <a:latin typeface="Comic Sans MS" pitchFamily="66" charset="0"/>
              </a:rPr>
              <a:t>Pull, pull, clap, clap, clap</a:t>
            </a:r>
          </a:p>
          <a:p>
            <a:pPr>
              <a:lnSpc>
                <a:spcPct val="150000"/>
              </a:lnSpc>
              <a:buNone/>
            </a:pPr>
            <a:r>
              <a:rPr lang="en-GB" dirty="0">
                <a:latin typeface="Comic Sans MS" pitchFamily="66" charset="0"/>
              </a:rPr>
              <a:t>Wind it back again, Wind it </a:t>
            </a:r>
            <a:r>
              <a:rPr lang="en-GB">
                <a:latin typeface="Comic Sans MS" pitchFamily="66" charset="0"/>
              </a:rPr>
              <a:t>back again,</a:t>
            </a:r>
            <a:endParaRPr lang="en-GB" dirty="0">
              <a:latin typeface="Comic Sans MS" pitchFamily="66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GB" dirty="0">
                <a:latin typeface="Comic Sans MS" pitchFamily="66" charset="0"/>
              </a:rPr>
              <a:t>Pull, pull, clap, clap, clap</a:t>
            </a:r>
          </a:p>
          <a:p>
            <a:pPr>
              <a:lnSpc>
                <a:spcPct val="150000"/>
              </a:lnSpc>
              <a:buNone/>
            </a:pPr>
            <a:r>
              <a:rPr lang="en-GB" dirty="0">
                <a:latin typeface="Comic Sans MS" pitchFamily="66" charset="0"/>
              </a:rPr>
              <a:t>Point to the ceiling, point to the floor,</a:t>
            </a:r>
          </a:p>
          <a:p>
            <a:pPr>
              <a:lnSpc>
                <a:spcPct val="150000"/>
              </a:lnSpc>
              <a:buNone/>
            </a:pPr>
            <a:r>
              <a:rPr lang="en-GB" dirty="0">
                <a:latin typeface="Comic Sans MS" pitchFamily="66" charset="0"/>
              </a:rPr>
              <a:t>Point to the window, point to the door. </a:t>
            </a:r>
          </a:p>
        </p:txBody>
      </p:sp>
      <p:pic>
        <p:nvPicPr>
          <p:cNvPr id="3074" name="Picture 2" descr="http://www.mamalisa.com/images/non_ml_images/bobb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005064"/>
            <a:ext cx="12192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4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u="sng" dirty="0">
                <a:latin typeface="Comic Sans MS" pitchFamily="66" charset="0"/>
              </a:rPr>
              <a:t>Humpty Dumpty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GB" dirty="0">
                <a:latin typeface="Comic Sans MS" pitchFamily="66" charset="0"/>
              </a:rPr>
              <a:t>Humpty Dumpty sat on the wall,</a:t>
            </a:r>
          </a:p>
          <a:p>
            <a:pPr>
              <a:lnSpc>
                <a:spcPct val="150000"/>
              </a:lnSpc>
              <a:buNone/>
            </a:pPr>
            <a:r>
              <a:rPr lang="en-GB" dirty="0">
                <a:latin typeface="Comic Sans MS" pitchFamily="66" charset="0"/>
              </a:rPr>
              <a:t>Humpty Dumpty had a great fall,</a:t>
            </a:r>
          </a:p>
          <a:p>
            <a:pPr>
              <a:lnSpc>
                <a:spcPct val="150000"/>
              </a:lnSpc>
              <a:buNone/>
            </a:pPr>
            <a:r>
              <a:rPr lang="en-GB" dirty="0">
                <a:latin typeface="Comic Sans MS" pitchFamily="66" charset="0"/>
              </a:rPr>
              <a:t>All the king’s horses and all the king’s men</a:t>
            </a:r>
          </a:p>
          <a:p>
            <a:pPr>
              <a:lnSpc>
                <a:spcPct val="150000"/>
              </a:lnSpc>
              <a:buNone/>
            </a:pPr>
            <a:r>
              <a:rPr lang="en-GB" dirty="0">
                <a:latin typeface="Comic Sans MS" pitchFamily="66" charset="0"/>
              </a:rPr>
              <a:t>Couldn’t put Humpty together again. </a:t>
            </a:r>
          </a:p>
        </p:txBody>
      </p:sp>
      <p:pic>
        <p:nvPicPr>
          <p:cNvPr id="4098" name="Picture 2" descr="http://www.kiddyhouse.com/Songs/songclips/humpt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76672"/>
            <a:ext cx="2057400" cy="282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l"/>
            <a:br>
              <a:rPr lang="en-GB" dirty="0"/>
            </a:br>
            <a:r>
              <a:rPr lang="en-GB" u="sng" dirty="0">
                <a:latin typeface="Comic Sans MS" pitchFamily="66" charset="0"/>
              </a:rPr>
              <a:t>Hey Diddle </a:t>
            </a:r>
            <a:r>
              <a:rPr lang="en-GB" u="sng" dirty="0" err="1">
                <a:latin typeface="Comic Sans MS" pitchFamily="66" charset="0"/>
              </a:rPr>
              <a:t>Diddle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GB" dirty="0"/>
              <a:t>    </a:t>
            </a:r>
            <a:r>
              <a:rPr lang="en-GB" dirty="0">
                <a:latin typeface="Comic Sans MS" pitchFamily="66" charset="0"/>
              </a:rPr>
              <a:t>Hey, diddle, diddle,</a:t>
            </a:r>
            <a:br>
              <a:rPr lang="en-GB" dirty="0">
                <a:latin typeface="Comic Sans MS" pitchFamily="66" charset="0"/>
              </a:rPr>
            </a:br>
            <a:r>
              <a:rPr lang="en-GB" dirty="0">
                <a:latin typeface="Comic Sans MS" pitchFamily="66" charset="0"/>
              </a:rPr>
              <a:t>The cat and the fiddle,</a:t>
            </a:r>
            <a:br>
              <a:rPr lang="en-GB" dirty="0">
                <a:latin typeface="Comic Sans MS" pitchFamily="66" charset="0"/>
              </a:rPr>
            </a:br>
            <a:r>
              <a:rPr lang="en-GB" dirty="0">
                <a:latin typeface="Comic Sans MS" pitchFamily="66" charset="0"/>
              </a:rPr>
              <a:t>The cow jumped over the moon.</a:t>
            </a:r>
            <a:br>
              <a:rPr lang="en-GB" dirty="0">
                <a:latin typeface="Comic Sans MS" pitchFamily="66" charset="0"/>
              </a:rPr>
            </a:br>
            <a:r>
              <a:rPr lang="en-GB" dirty="0">
                <a:latin typeface="Comic Sans MS" pitchFamily="66" charset="0"/>
              </a:rPr>
              <a:t>The little dog laughed</a:t>
            </a:r>
            <a:br>
              <a:rPr lang="en-GB" dirty="0">
                <a:latin typeface="Comic Sans MS" pitchFamily="66" charset="0"/>
              </a:rPr>
            </a:br>
            <a:r>
              <a:rPr lang="en-GB" dirty="0">
                <a:latin typeface="Comic Sans MS" pitchFamily="66" charset="0"/>
              </a:rPr>
              <a:t>To see such fun,</a:t>
            </a:r>
            <a:br>
              <a:rPr lang="en-GB" dirty="0">
                <a:latin typeface="Comic Sans MS" pitchFamily="66" charset="0"/>
              </a:rPr>
            </a:br>
            <a:r>
              <a:rPr lang="en-GB" dirty="0">
                <a:latin typeface="Comic Sans MS" pitchFamily="66" charset="0"/>
              </a:rPr>
              <a:t>And the dish ran away with the spoon.</a:t>
            </a:r>
          </a:p>
          <a:p>
            <a:pPr>
              <a:buNone/>
            </a:pPr>
            <a:endParaRPr lang="en-GB" dirty="0"/>
          </a:p>
        </p:txBody>
      </p:sp>
      <p:pic>
        <p:nvPicPr>
          <p:cNvPr id="5122" name="Picture 2" descr="http://images.scholastic.co.uk/assets/cms/Hey-Diddle-Diddle---main-illustra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04664"/>
            <a:ext cx="2664296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0B07B-8E5D-4F0F-898F-B1F3B1286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0800000" flipV="1">
            <a:off x="2132209" y="6228704"/>
            <a:ext cx="5770986" cy="504056"/>
          </a:xfrm>
        </p:spPr>
        <p:txBody>
          <a:bodyPr>
            <a:noAutofit/>
          </a:bodyPr>
          <a:lstStyle/>
          <a:p>
            <a:r>
              <a:rPr lang="en-GB" sz="1400" dirty="0">
                <a:hlinkClick r:id="rId2"/>
              </a:rPr>
              <a:t>For parents | Letters and Sounds (littlewandlelettersandsounds.org.uk)</a:t>
            </a:r>
            <a:endParaRPr lang="en-GB" sz="14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64C0A43-539A-4A1B-82DC-5A3EA6316A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87624" y="98896"/>
            <a:ext cx="7100251" cy="6112072"/>
          </a:xfrm>
        </p:spPr>
      </p:pic>
    </p:spTree>
    <p:extLst>
      <p:ext uri="{BB962C8B-B14F-4D97-AF65-F5344CB8AC3E}">
        <p14:creationId xmlns:p14="http://schemas.microsoft.com/office/powerpoint/2010/main" val="3983239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dirty="0">
                <a:latin typeface="Comic Sans MS" panose="030F0702030302020204" pitchFamily="66" charset="0"/>
              </a:rPr>
              <a:t>Explore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400" dirty="0">
                <a:latin typeface="Comic Sans MS" panose="030F0702030302020204" pitchFamily="66" charset="0"/>
              </a:rPr>
              <a:t>Now it’s time to play in our unit. There are lots of nursery rhyme activities to do and take home. </a:t>
            </a:r>
          </a:p>
          <a:p>
            <a:pPr marL="0" indent="0" algn="ctr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r>
              <a:rPr lang="en-GB" sz="1600" dirty="0">
                <a:latin typeface="Comic Sans MS" panose="030F0702030302020204" pitchFamily="66" charset="0"/>
              </a:rPr>
              <a:t>Tea party (Polly put the kettle on)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Dice game (hickory </a:t>
            </a:r>
            <a:r>
              <a:rPr lang="en-GB" sz="1600" dirty="0" err="1">
                <a:latin typeface="Comic Sans MS" panose="030F0702030302020204" pitchFamily="66" charset="0"/>
              </a:rPr>
              <a:t>dickory</a:t>
            </a:r>
            <a:r>
              <a:rPr lang="en-GB" sz="1600" dirty="0">
                <a:latin typeface="Comic Sans MS" panose="030F0702030302020204" pitchFamily="66" charset="0"/>
              </a:rPr>
              <a:t> dock) 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Baa </a:t>
            </a:r>
            <a:r>
              <a:rPr lang="en-GB" sz="1600" dirty="0" err="1">
                <a:latin typeface="Comic Sans MS" panose="030F0702030302020204" pitchFamily="66" charset="0"/>
              </a:rPr>
              <a:t>baa</a:t>
            </a:r>
            <a:r>
              <a:rPr lang="en-GB" sz="1600" dirty="0">
                <a:latin typeface="Comic Sans MS" panose="030F0702030302020204" pitchFamily="66" charset="0"/>
              </a:rPr>
              <a:t> white sheep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Play dough 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Magnetic game (1,2,3,4,5 once I caught a fish alive)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Make a spider (</a:t>
            </a:r>
            <a:r>
              <a:rPr lang="en-GB" sz="1600" dirty="0" err="1">
                <a:latin typeface="Comic Sans MS" panose="030F0702030302020204" pitchFamily="66" charset="0"/>
              </a:rPr>
              <a:t>Incy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Wincy</a:t>
            </a:r>
            <a:r>
              <a:rPr lang="en-GB" sz="1600" dirty="0">
                <a:latin typeface="Comic Sans MS" panose="030F0702030302020204" pitchFamily="66" charset="0"/>
              </a:rPr>
              <a:t>)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Baby clinic (Jack and Jill) </a:t>
            </a:r>
          </a:p>
          <a:p>
            <a:pPr marL="0" indent="0" algn="ctr">
              <a:buNone/>
            </a:pPr>
            <a:endParaRPr lang="en-GB" sz="2000" dirty="0"/>
          </a:p>
          <a:p>
            <a:pPr marL="0" indent="0" algn="ctr">
              <a:buNone/>
            </a:pPr>
            <a:endParaRPr lang="en-GB" sz="2000" dirty="0"/>
          </a:p>
          <a:p>
            <a:pPr marL="0" indent="0" algn="ctr">
              <a:buNone/>
            </a:pPr>
            <a:endParaRPr lang="en-GB" sz="2000" dirty="0"/>
          </a:p>
        </p:txBody>
      </p:sp>
      <p:pic>
        <p:nvPicPr>
          <p:cNvPr id="10244" name="Picture 4" descr="http://www.activityvillage.co.uk/sites/default/files/images/images2/clay_modelling_av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843117"/>
            <a:ext cx="1440160" cy="1171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6604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  <a:alpha val="4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l"/>
            <a:br>
              <a:rPr lang="en-GB" dirty="0"/>
            </a:br>
            <a:r>
              <a:rPr lang="en-GB" u="sng" dirty="0">
                <a:latin typeface="Comic Sans MS" pitchFamily="66" charset="0"/>
              </a:rPr>
              <a:t>Hickory </a:t>
            </a:r>
            <a:r>
              <a:rPr lang="en-GB" u="sng" dirty="0" err="1">
                <a:latin typeface="Comic Sans MS" pitchFamily="66" charset="0"/>
              </a:rPr>
              <a:t>Dickory</a:t>
            </a:r>
            <a:r>
              <a:rPr lang="en-GB" u="sng" dirty="0">
                <a:latin typeface="Comic Sans MS" pitchFamily="66" charset="0"/>
              </a:rPr>
              <a:t> Dock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GB" dirty="0">
                <a:latin typeface="Comic Sans MS" pitchFamily="66" charset="0"/>
              </a:rPr>
              <a:t>   Hickory, </a:t>
            </a:r>
            <a:r>
              <a:rPr lang="en-GB" dirty="0" err="1">
                <a:latin typeface="Comic Sans MS" pitchFamily="66" charset="0"/>
              </a:rPr>
              <a:t>dickory</a:t>
            </a:r>
            <a:r>
              <a:rPr lang="en-GB" dirty="0">
                <a:latin typeface="Comic Sans MS" pitchFamily="66" charset="0"/>
              </a:rPr>
              <a:t>, dock,</a:t>
            </a:r>
            <a:br>
              <a:rPr lang="en-GB" dirty="0">
                <a:latin typeface="Comic Sans MS" pitchFamily="66" charset="0"/>
              </a:rPr>
            </a:br>
            <a:r>
              <a:rPr lang="en-GB" dirty="0">
                <a:latin typeface="Comic Sans MS" pitchFamily="66" charset="0"/>
              </a:rPr>
              <a:t>The mouse ran up the clock.</a:t>
            </a:r>
            <a:br>
              <a:rPr lang="en-GB" dirty="0">
                <a:latin typeface="Comic Sans MS" pitchFamily="66" charset="0"/>
              </a:rPr>
            </a:br>
            <a:r>
              <a:rPr lang="en-GB" dirty="0">
                <a:latin typeface="Comic Sans MS" pitchFamily="66" charset="0"/>
              </a:rPr>
              <a:t>The clock struck one,</a:t>
            </a:r>
            <a:br>
              <a:rPr lang="en-GB" dirty="0">
                <a:latin typeface="Comic Sans MS" pitchFamily="66" charset="0"/>
              </a:rPr>
            </a:br>
            <a:r>
              <a:rPr lang="en-GB" dirty="0">
                <a:latin typeface="Comic Sans MS" pitchFamily="66" charset="0"/>
              </a:rPr>
              <a:t>The mouse ran down,</a:t>
            </a:r>
            <a:br>
              <a:rPr lang="en-GB" dirty="0">
                <a:latin typeface="Comic Sans MS" pitchFamily="66" charset="0"/>
              </a:rPr>
            </a:br>
            <a:r>
              <a:rPr lang="en-GB" dirty="0">
                <a:latin typeface="Comic Sans MS" pitchFamily="66" charset="0"/>
              </a:rPr>
              <a:t>Hickory, </a:t>
            </a:r>
            <a:r>
              <a:rPr lang="en-GB" dirty="0" err="1">
                <a:latin typeface="Comic Sans MS" pitchFamily="66" charset="0"/>
              </a:rPr>
              <a:t>dickory</a:t>
            </a:r>
            <a:r>
              <a:rPr lang="en-GB" dirty="0">
                <a:latin typeface="Comic Sans MS" pitchFamily="66" charset="0"/>
              </a:rPr>
              <a:t>, dock.</a:t>
            </a:r>
          </a:p>
          <a:p>
            <a:pPr>
              <a:buNone/>
            </a:pPr>
            <a:endParaRPr lang="en-GB" dirty="0"/>
          </a:p>
        </p:txBody>
      </p:sp>
      <p:pic>
        <p:nvPicPr>
          <p:cNvPr id="6146" name="Picture 2" descr="http://cdn.shopify.com/s/files/1/0158/9436/products/Hickory_Dickory_Dock_1024x1024.jpg?v=139356036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140968"/>
            <a:ext cx="3124525" cy="312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2047</TotalTime>
  <Words>619</Words>
  <Application>Microsoft Office PowerPoint</Application>
  <PresentationFormat>On-screen Show (4:3)</PresentationFormat>
  <Paragraphs>73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Comic Sans MS</vt:lpstr>
      <vt:lpstr>SassoonPrimaryInfant</vt:lpstr>
      <vt:lpstr>Office Theme</vt:lpstr>
      <vt:lpstr> Welcome to our Nursery Rhyme Project Transition Day     </vt:lpstr>
      <vt:lpstr>Incy Wincy Spider</vt:lpstr>
      <vt:lpstr>Baa Baa Black Sheep</vt:lpstr>
      <vt:lpstr>Wind the Bobbin up</vt:lpstr>
      <vt:lpstr>Humpty Dumpty</vt:lpstr>
      <vt:lpstr> Hey Diddle Diddle </vt:lpstr>
      <vt:lpstr>For parents | Letters and Sounds (littlewandlelettersandsounds.org.uk)</vt:lpstr>
      <vt:lpstr>Explore time</vt:lpstr>
      <vt:lpstr> Hickory Dickory Dock </vt:lpstr>
      <vt:lpstr> 1, 2, 3, 4, 5 </vt:lpstr>
      <vt:lpstr> Jack and Jill </vt:lpstr>
      <vt:lpstr> Twinkle Twinkle </vt:lpstr>
      <vt:lpstr>Thank you for coming today…</vt:lpstr>
      <vt:lpstr>Thank you for coming today…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Nursery Rhymes &amp;   Short Poems</dc:title>
  <dc:creator>Rachel</dc:creator>
  <cp:lastModifiedBy>F Dickinson</cp:lastModifiedBy>
  <cp:revision>43</cp:revision>
  <dcterms:created xsi:type="dcterms:W3CDTF">2010-08-08T16:08:33Z</dcterms:created>
  <dcterms:modified xsi:type="dcterms:W3CDTF">2024-07-01T13:05:50Z</dcterms:modified>
</cp:coreProperties>
</file>