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2342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26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13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39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07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59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53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822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071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52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169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30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7030A0">
                <a:alpha val="38000"/>
                <a:lumMod val="33000"/>
                <a:lumOff val="67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720B2-8145-48B0-8D2C-9C2FF62C0B18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55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26EDDEC-555A-44C0-9DB8-CDA76979B8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" y="922703"/>
            <a:ext cx="5638800" cy="1388697"/>
          </a:xfrm>
          <a:prstGeom prst="rect">
            <a:avLst/>
          </a:prstGeom>
        </p:spPr>
      </p:pic>
      <p:pic>
        <p:nvPicPr>
          <p:cNvPr id="1026" name="Picture 2" descr="Free Performing Cliparts, Download Free Performing Cliparts png images ...">
            <a:extLst>
              <a:ext uri="{FF2B5EF4-FFF2-40B4-BE49-F238E27FC236}">
                <a16:creationId xmlns:a16="http://schemas.microsoft.com/office/drawing/2014/main" id="{8EF26F77-4B59-46AF-A717-111574551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81" y="2099736"/>
            <a:ext cx="687385" cy="68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ownload High Quality ear clipart vector Transparent PNG Images - Art ...">
            <a:extLst>
              <a:ext uri="{FF2B5EF4-FFF2-40B4-BE49-F238E27FC236}">
                <a16:creationId xmlns:a16="http://schemas.microsoft.com/office/drawing/2014/main" id="{2F4923CA-F30E-428C-917F-3F2820A51A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67" t="-196" r="12147" b="9042"/>
          <a:stretch/>
        </p:blipFill>
        <p:spPr bwMode="auto">
          <a:xfrm>
            <a:off x="2252134" y="2099736"/>
            <a:ext cx="533526" cy="77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91 Free Printable Music ideas | music, sheet music, piano music">
            <a:extLst>
              <a:ext uri="{FF2B5EF4-FFF2-40B4-BE49-F238E27FC236}">
                <a16:creationId xmlns:a16="http://schemas.microsoft.com/office/drawing/2014/main" id="{2F3A910E-8F71-487B-B2D8-E3945E307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528" y="2099736"/>
            <a:ext cx="739289" cy="77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xploring the Renaissance Music Period: A Beginner's Guide">
            <a:extLst>
              <a:ext uri="{FF2B5EF4-FFF2-40B4-BE49-F238E27FC236}">
                <a16:creationId xmlns:a16="http://schemas.microsoft.com/office/drawing/2014/main" id="{3EEB87B3-E72E-431A-8B8B-CFBA88DE44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66"/>
          <a:stretch/>
        </p:blipFill>
        <p:spPr bwMode="auto">
          <a:xfrm>
            <a:off x="4846640" y="2164820"/>
            <a:ext cx="1491366" cy="425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104B6D8-061E-40C6-A9C6-6AF71D8B578F}"/>
              </a:ext>
            </a:extLst>
          </p:cNvPr>
          <p:cNvSpPr txBox="1"/>
          <p:nvPr/>
        </p:nvSpPr>
        <p:spPr>
          <a:xfrm>
            <a:off x="4846640" y="1319767"/>
            <a:ext cx="1167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KS2 Only</a:t>
            </a:r>
          </a:p>
        </p:txBody>
      </p:sp>
    </p:spTree>
    <p:extLst>
      <p:ext uri="{BB962C8B-B14F-4D97-AF65-F5344CB8AC3E}">
        <p14:creationId xmlns:p14="http://schemas.microsoft.com/office/powerpoint/2010/main" val="388702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>
            <a:extLst>
              <a:ext uri="{FF2B5EF4-FFF2-40B4-BE49-F238E27FC236}">
                <a16:creationId xmlns:a16="http://schemas.microsoft.com/office/drawing/2014/main" id="{154445DC-31C2-4D55-998C-9AB113A239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8" t="5717" r="13965" b="9929"/>
          <a:stretch>
            <a:fillRect/>
          </a:stretch>
        </p:blipFill>
        <p:spPr bwMode="auto">
          <a:xfrm>
            <a:off x="355471" y="1144630"/>
            <a:ext cx="6162648" cy="87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E3C8264-5457-414E-BED7-512DF7BCE834}"/>
              </a:ext>
            </a:extLst>
          </p:cNvPr>
          <p:cNvSpPr txBox="1"/>
          <p:nvPr/>
        </p:nvSpPr>
        <p:spPr>
          <a:xfrm>
            <a:off x="211533" y="319704"/>
            <a:ext cx="6450524" cy="6297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I am an Early Years </a:t>
            </a:r>
            <a:r>
              <a:rPr lang="en-GB" sz="3200" b="1" kern="1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Musician </a:t>
            </a:r>
            <a:r>
              <a:rPr lang="en-GB" sz="2800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because..</a:t>
            </a:r>
            <a:endParaRPr lang="en-GB" sz="105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C7E170-6652-44CB-9CC6-BAAE1CFCA120}"/>
              </a:ext>
            </a:extLst>
          </p:cNvPr>
          <p:cNvSpPr txBox="1"/>
          <p:nvPr/>
        </p:nvSpPr>
        <p:spPr>
          <a:xfrm>
            <a:off x="211533" y="6752615"/>
            <a:ext cx="1422400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 I selecting classroom objects to use as instruments.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BA83F4-B031-457E-99AD-09035EAFD29B}"/>
              </a:ext>
            </a:extLst>
          </p:cNvPr>
          <p:cNvSpPr txBox="1"/>
          <p:nvPr/>
        </p:nvSpPr>
        <p:spPr>
          <a:xfrm>
            <a:off x="173378" y="2899035"/>
            <a:ext cx="1498710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move to music with instruction to perform actions.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03229B-8BA8-4F7C-88A9-1A77E27EB3A4}"/>
              </a:ext>
            </a:extLst>
          </p:cNvPr>
          <p:cNvSpPr txBox="1"/>
          <p:nvPr/>
        </p:nvSpPr>
        <p:spPr>
          <a:xfrm>
            <a:off x="4636962" y="2666895"/>
            <a:ext cx="1422400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can explore lyrics by suggesting appropriate actions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AF611A-88EC-4A86-868B-8767BAA8C943}"/>
              </a:ext>
            </a:extLst>
          </p:cNvPr>
          <p:cNvSpPr txBox="1"/>
          <p:nvPr/>
        </p:nvSpPr>
        <p:spPr>
          <a:xfrm>
            <a:off x="2717799" y="2059188"/>
            <a:ext cx="1422400" cy="55399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recognise that different sounds can be long or short. 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405382-4965-4BA9-BBB7-D11636D95D3E}"/>
              </a:ext>
            </a:extLst>
          </p:cNvPr>
          <p:cNvSpPr txBox="1"/>
          <p:nvPr/>
        </p:nvSpPr>
        <p:spPr>
          <a:xfrm>
            <a:off x="2592208" y="3613822"/>
            <a:ext cx="142240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 recognise music that is ‘fast’ or ‘slow’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EB3950-8C84-434B-BB97-F271B999E06E}"/>
              </a:ext>
            </a:extLst>
          </p:cNvPr>
          <p:cNvSpPr txBox="1"/>
          <p:nvPr/>
        </p:nvSpPr>
        <p:spPr>
          <a:xfrm>
            <a:off x="2592208" y="5814789"/>
            <a:ext cx="142240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recognise the chorus in a familiar song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pic>
        <p:nvPicPr>
          <p:cNvPr id="22" name="Picture 2" descr="Free Performing Cliparts, Download Free Performing Cliparts png images ...">
            <a:extLst>
              <a:ext uri="{FF2B5EF4-FFF2-40B4-BE49-F238E27FC236}">
                <a16:creationId xmlns:a16="http://schemas.microsoft.com/office/drawing/2014/main" id="{1526F53B-2FEF-412C-B43C-744491E0E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52" y="2115605"/>
            <a:ext cx="687385" cy="68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Download High Quality ear clipart vector Transparent PNG Images - Art ...">
            <a:extLst>
              <a:ext uri="{FF2B5EF4-FFF2-40B4-BE49-F238E27FC236}">
                <a16:creationId xmlns:a16="http://schemas.microsoft.com/office/drawing/2014/main" id="{3C95263F-D3EE-4431-AFF5-6580EC9D38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67" t="-196" r="12147" b="9042"/>
          <a:stretch/>
        </p:blipFill>
        <p:spPr bwMode="auto">
          <a:xfrm>
            <a:off x="5081399" y="1790616"/>
            <a:ext cx="533526" cy="77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91 Free Printable Music ideas | music, sheet music, piano music">
            <a:extLst>
              <a:ext uri="{FF2B5EF4-FFF2-40B4-BE49-F238E27FC236}">
                <a16:creationId xmlns:a16="http://schemas.microsoft.com/office/drawing/2014/main" id="{5542BA2A-F344-4AC4-934E-20191CBBB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88" y="5908946"/>
            <a:ext cx="739289" cy="77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D72914AA-F17E-4254-BEF7-1C82B1D53694}"/>
              </a:ext>
            </a:extLst>
          </p:cNvPr>
          <p:cNvSpPr txBox="1"/>
          <p:nvPr/>
        </p:nvSpPr>
        <p:spPr>
          <a:xfrm>
            <a:off x="2592208" y="4676001"/>
            <a:ext cx="1422400" cy="55399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know that signals can tell us when to start or stop playing</a:t>
            </a:r>
            <a:endParaRPr lang="en-GB" sz="1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026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97F5C7D1-6C01-4D76-BBE0-B138FC760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8" t="5717" r="13965" b="9929"/>
          <a:stretch>
            <a:fillRect/>
          </a:stretch>
        </p:blipFill>
        <p:spPr bwMode="auto">
          <a:xfrm>
            <a:off x="441461" y="1040826"/>
            <a:ext cx="6162648" cy="87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E3C8264-5457-414E-BED7-512DF7BCE834}"/>
              </a:ext>
            </a:extLst>
          </p:cNvPr>
          <p:cNvSpPr txBox="1"/>
          <p:nvPr/>
        </p:nvSpPr>
        <p:spPr>
          <a:xfrm>
            <a:off x="1206499" y="221484"/>
            <a:ext cx="5012968" cy="56970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I am a Year 1</a:t>
            </a:r>
            <a:r>
              <a:rPr lang="en-GB" sz="2800" b="1" kern="1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 Musician </a:t>
            </a:r>
            <a:r>
              <a:rPr lang="en-GB" sz="2800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because..</a:t>
            </a:r>
            <a:endParaRPr lang="en-GB" sz="105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C7E170-6652-44CB-9CC6-BAAE1CFCA120}"/>
              </a:ext>
            </a:extLst>
          </p:cNvPr>
          <p:cNvSpPr txBox="1"/>
          <p:nvPr/>
        </p:nvSpPr>
        <p:spPr>
          <a:xfrm>
            <a:off x="211533" y="6752615"/>
            <a:ext cx="1422400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Combine instrumental and vocal sounds within a given structure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BA83F4-B031-457E-99AD-09035EAFD29B}"/>
              </a:ext>
            </a:extLst>
          </p:cNvPr>
          <p:cNvSpPr txBox="1"/>
          <p:nvPr/>
        </p:nvSpPr>
        <p:spPr>
          <a:xfrm>
            <a:off x="330201" y="2552700"/>
            <a:ext cx="1422400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Copy back short rhythmic and melodic phrases on percussion instruments. 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03229B-8BA8-4F7C-88A9-1A77E27EB3A4}"/>
              </a:ext>
            </a:extLst>
          </p:cNvPr>
          <p:cNvSpPr txBox="1"/>
          <p:nvPr/>
        </p:nvSpPr>
        <p:spPr>
          <a:xfrm>
            <a:off x="4636962" y="2666895"/>
            <a:ext cx="1422400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describe the differences between two pieces of music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AF611A-88EC-4A86-868B-8767BAA8C943}"/>
              </a:ext>
            </a:extLst>
          </p:cNvPr>
          <p:cNvSpPr txBox="1"/>
          <p:nvPr/>
        </p:nvSpPr>
        <p:spPr>
          <a:xfrm>
            <a:off x="2811585" y="3451265"/>
            <a:ext cx="1422400" cy="116955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know that 'timbre' means the quality of a sound; </a:t>
            </a:r>
            <a:r>
              <a:rPr lang="en-GB" sz="1000" dirty="0" err="1"/>
              <a:t>eg</a:t>
            </a:r>
            <a:r>
              <a:rPr lang="en-GB" sz="1000" dirty="0"/>
              <a:t> that different instruments would sound different playing a note of the same pitch.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405382-4965-4BA9-BBB7-D11636D95D3E}"/>
              </a:ext>
            </a:extLst>
          </p:cNvPr>
          <p:cNvSpPr txBox="1"/>
          <p:nvPr/>
        </p:nvSpPr>
        <p:spPr>
          <a:xfrm>
            <a:off x="2705800" y="1834050"/>
            <a:ext cx="1422400" cy="70788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know that a piece of music can have more than one section, </a:t>
            </a:r>
            <a:r>
              <a:rPr lang="en-GB" sz="1000" dirty="0" err="1"/>
              <a:t>eg</a:t>
            </a:r>
            <a:r>
              <a:rPr lang="en-GB" sz="1000" dirty="0"/>
              <a:t> a versed and a chorus.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EB3950-8C84-434B-BB97-F271B999E06E}"/>
              </a:ext>
            </a:extLst>
          </p:cNvPr>
          <p:cNvSpPr txBox="1"/>
          <p:nvPr/>
        </p:nvSpPr>
        <p:spPr>
          <a:xfrm>
            <a:off x="2739412" y="5285387"/>
            <a:ext cx="142240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 know that tempo is the speed of the music.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pic>
        <p:nvPicPr>
          <p:cNvPr id="22" name="Picture 2" descr="Free Performing Cliparts, Download Free Performing Cliparts png images ...">
            <a:extLst>
              <a:ext uri="{FF2B5EF4-FFF2-40B4-BE49-F238E27FC236}">
                <a16:creationId xmlns:a16="http://schemas.microsoft.com/office/drawing/2014/main" id="{ABE2DB75-C35F-4F16-A0EF-AA12D48EE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8" y="1736961"/>
            <a:ext cx="687385" cy="68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Download High Quality ear clipart vector Transparent PNG Images - Art ...">
            <a:extLst>
              <a:ext uri="{FF2B5EF4-FFF2-40B4-BE49-F238E27FC236}">
                <a16:creationId xmlns:a16="http://schemas.microsoft.com/office/drawing/2014/main" id="{9F2B4A84-52F7-4812-A8F0-D061376A09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67" t="-196" r="12147" b="9042"/>
          <a:stretch/>
        </p:blipFill>
        <p:spPr bwMode="auto">
          <a:xfrm>
            <a:off x="5081399" y="1790616"/>
            <a:ext cx="533526" cy="77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91 Free Printable Music ideas | music, sheet music, piano music">
            <a:extLst>
              <a:ext uri="{FF2B5EF4-FFF2-40B4-BE49-F238E27FC236}">
                <a16:creationId xmlns:a16="http://schemas.microsoft.com/office/drawing/2014/main" id="{A1EAFFF7-FB43-4BA6-841D-71A81F1BD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88" y="5908946"/>
            <a:ext cx="739289" cy="77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1856464E-75D1-44DE-9E77-76525EADED43}"/>
              </a:ext>
            </a:extLst>
          </p:cNvPr>
          <p:cNvSpPr txBox="1"/>
          <p:nvPr/>
        </p:nvSpPr>
        <p:spPr>
          <a:xfrm>
            <a:off x="2705800" y="5972436"/>
            <a:ext cx="1422400" cy="55399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know that rhythm means a pattern of long and short notes.</a:t>
            </a:r>
            <a:endParaRPr lang="en-GB" sz="1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143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0AB60155-25BA-40FA-83CD-3407F26DB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8" t="5717" r="13965" b="9929"/>
          <a:stretch>
            <a:fillRect/>
          </a:stretch>
        </p:blipFill>
        <p:spPr bwMode="auto">
          <a:xfrm>
            <a:off x="441461" y="1040826"/>
            <a:ext cx="6162648" cy="87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E3C8264-5457-414E-BED7-512DF7BCE834}"/>
              </a:ext>
            </a:extLst>
          </p:cNvPr>
          <p:cNvSpPr txBox="1"/>
          <p:nvPr/>
        </p:nvSpPr>
        <p:spPr>
          <a:xfrm>
            <a:off x="922733" y="281177"/>
            <a:ext cx="5591433" cy="6297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I am a Year 2 </a:t>
            </a:r>
            <a:r>
              <a:rPr lang="en-GB" sz="3200" b="1" kern="1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Musician</a:t>
            </a:r>
            <a:r>
              <a:rPr lang="en-GB" sz="2800" kern="1400" dirty="0">
                <a:ln>
                  <a:noFill/>
                </a:ln>
                <a:solidFill>
                  <a:srgbClr val="00B050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en-GB" sz="2800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because..</a:t>
            </a:r>
            <a:endParaRPr lang="en-GB" sz="105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C7E170-6652-44CB-9CC6-BAAE1CFCA120}"/>
              </a:ext>
            </a:extLst>
          </p:cNvPr>
          <p:cNvSpPr txBox="1"/>
          <p:nvPr/>
        </p:nvSpPr>
        <p:spPr>
          <a:xfrm>
            <a:off x="211533" y="6752615"/>
            <a:ext cx="1422400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create simple melodies from five or more notes.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BA83F4-B031-457E-99AD-09035EAFD29B}"/>
              </a:ext>
            </a:extLst>
          </p:cNvPr>
          <p:cNvSpPr txBox="1"/>
          <p:nvPr/>
        </p:nvSpPr>
        <p:spPr>
          <a:xfrm>
            <a:off x="330201" y="2552700"/>
            <a:ext cx="1422400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Sing back short melodic patterns by ear 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03229B-8BA8-4F7C-88A9-1A77E27EB3A4}"/>
              </a:ext>
            </a:extLst>
          </p:cNvPr>
          <p:cNvSpPr txBox="1"/>
          <p:nvPr/>
        </p:nvSpPr>
        <p:spPr>
          <a:xfrm>
            <a:off x="4636962" y="2666895"/>
            <a:ext cx="1422400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Listen to and recognising instrumentation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AF611A-88EC-4A86-868B-8767BAA8C943}"/>
              </a:ext>
            </a:extLst>
          </p:cNvPr>
          <p:cNvSpPr txBox="1"/>
          <p:nvPr/>
        </p:nvSpPr>
        <p:spPr>
          <a:xfrm>
            <a:off x="2678179" y="1664001"/>
            <a:ext cx="1422400" cy="70788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know that 'duration' means how long a note, phrase or whole piece of music lasts.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405382-4965-4BA9-BBB7-D11636D95D3E}"/>
              </a:ext>
            </a:extLst>
          </p:cNvPr>
          <p:cNvSpPr txBox="1"/>
          <p:nvPr/>
        </p:nvSpPr>
        <p:spPr>
          <a:xfrm>
            <a:off x="2829170" y="3275163"/>
            <a:ext cx="1422400" cy="86177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understand that the tempo of a musical phrase can be changed to achieve a different effect.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EB3950-8C84-434B-BB97-F271B999E06E}"/>
              </a:ext>
            </a:extLst>
          </p:cNvPr>
          <p:cNvSpPr txBox="1"/>
          <p:nvPr/>
        </p:nvSpPr>
        <p:spPr>
          <a:xfrm>
            <a:off x="2717800" y="5256432"/>
            <a:ext cx="1422400" cy="1015663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understand that structure means the organisation of sounds within music, </a:t>
            </a:r>
            <a:r>
              <a:rPr lang="en-GB" sz="1000" dirty="0" err="1"/>
              <a:t>eg</a:t>
            </a:r>
            <a:r>
              <a:rPr lang="en-GB" sz="1000" dirty="0"/>
              <a:t> a chorus and verse pattern in a song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pic>
        <p:nvPicPr>
          <p:cNvPr id="26" name="Picture 2" descr="Free Performing Cliparts, Download Free Performing Cliparts png images ...">
            <a:extLst>
              <a:ext uri="{FF2B5EF4-FFF2-40B4-BE49-F238E27FC236}">
                <a16:creationId xmlns:a16="http://schemas.microsoft.com/office/drawing/2014/main" id="{4A098B30-E0E0-42AC-8893-73EE42C88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8" y="1800352"/>
            <a:ext cx="687385" cy="68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Download High Quality ear clipart vector Transparent PNG Images - Art ...">
            <a:extLst>
              <a:ext uri="{FF2B5EF4-FFF2-40B4-BE49-F238E27FC236}">
                <a16:creationId xmlns:a16="http://schemas.microsoft.com/office/drawing/2014/main" id="{83B4026D-F44F-460E-9180-47AB03A562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67" t="-196" r="12147" b="9042"/>
          <a:stretch/>
        </p:blipFill>
        <p:spPr bwMode="auto">
          <a:xfrm>
            <a:off x="5081399" y="1790616"/>
            <a:ext cx="533526" cy="77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91 Free Printable Music ideas | music, sheet music, piano music">
            <a:extLst>
              <a:ext uri="{FF2B5EF4-FFF2-40B4-BE49-F238E27FC236}">
                <a16:creationId xmlns:a16="http://schemas.microsoft.com/office/drawing/2014/main" id="{72AA6756-1BC6-41AB-B8BE-B6B6D5D88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88" y="5908946"/>
            <a:ext cx="739289" cy="77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42FFD52A-8179-4EE5-ACB7-1017D5E104E8}"/>
              </a:ext>
            </a:extLst>
          </p:cNvPr>
          <p:cNvSpPr txBox="1"/>
          <p:nvPr/>
        </p:nvSpPr>
        <p:spPr>
          <a:xfrm>
            <a:off x="2756878" y="4388479"/>
            <a:ext cx="1422400" cy="70788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know that musical instruments can be used to create 'real life' sound effects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D09ACF4-9370-4EA7-8B32-E28AE7B65ADD}"/>
              </a:ext>
            </a:extLst>
          </p:cNvPr>
          <p:cNvSpPr txBox="1"/>
          <p:nvPr/>
        </p:nvSpPr>
        <p:spPr>
          <a:xfrm>
            <a:off x="3940628" y="6811359"/>
            <a:ext cx="903515" cy="116955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know that 'notation' means writing music down so that someone else can play it</a:t>
            </a:r>
            <a:endParaRPr lang="en-GB" sz="1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441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256E34EC-5C1E-407A-A6BA-81BF9545D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8" t="5717" r="13965" b="9929"/>
          <a:stretch>
            <a:fillRect/>
          </a:stretch>
        </p:blipFill>
        <p:spPr bwMode="auto">
          <a:xfrm>
            <a:off x="441461" y="1040826"/>
            <a:ext cx="6162648" cy="87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E3C8264-5457-414E-BED7-512DF7BCE834}"/>
              </a:ext>
            </a:extLst>
          </p:cNvPr>
          <p:cNvSpPr txBox="1"/>
          <p:nvPr/>
        </p:nvSpPr>
        <p:spPr>
          <a:xfrm>
            <a:off x="835171" y="280641"/>
            <a:ext cx="5605500" cy="6297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I am a Year 3 </a:t>
            </a:r>
            <a:r>
              <a:rPr lang="en-GB" sz="3200" b="1" kern="1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Musician</a:t>
            </a:r>
            <a:r>
              <a:rPr lang="en-GB" sz="2800" kern="1400" dirty="0">
                <a:ln>
                  <a:noFill/>
                </a:ln>
                <a:solidFill>
                  <a:srgbClr val="00B050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en-GB" sz="2800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because..</a:t>
            </a:r>
            <a:endParaRPr lang="en-GB" sz="105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977DC2-C036-4433-A04B-20E8C7687AD3}"/>
              </a:ext>
            </a:extLst>
          </p:cNvPr>
          <p:cNvSpPr txBox="1"/>
          <p:nvPr/>
        </p:nvSpPr>
        <p:spPr>
          <a:xfrm>
            <a:off x="5224067" y="7060392"/>
            <a:ext cx="1422400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understand that music from different times has different features.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C7E170-6652-44CB-9CC6-BAAE1CFCA120}"/>
              </a:ext>
            </a:extLst>
          </p:cNvPr>
          <p:cNvSpPr txBox="1"/>
          <p:nvPr/>
        </p:nvSpPr>
        <p:spPr>
          <a:xfrm>
            <a:off x="211533" y="6752615"/>
            <a:ext cx="1422400" cy="1015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 I combine melodies and rhythms to compose a multi-layered composition in a given style (pentatonic).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BA83F4-B031-457E-99AD-09035EAFD29B}"/>
              </a:ext>
            </a:extLst>
          </p:cNvPr>
          <p:cNvSpPr txBox="1"/>
          <p:nvPr/>
        </p:nvSpPr>
        <p:spPr>
          <a:xfrm>
            <a:off x="330201" y="2552700"/>
            <a:ext cx="1422400" cy="1015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sing and play in time with peers, with some degree of accuracy and awareness of their part in the group performance.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03229B-8BA8-4F7C-88A9-1A77E27EB3A4}"/>
              </a:ext>
            </a:extLst>
          </p:cNvPr>
          <p:cNvSpPr txBox="1"/>
          <p:nvPr/>
        </p:nvSpPr>
        <p:spPr>
          <a:xfrm>
            <a:off x="4636962" y="2666895"/>
            <a:ext cx="1422400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Understand that music from different parts of the world has different features. 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AF611A-88EC-4A86-868B-8767BAA8C943}"/>
              </a:ext>
            </a:extLst>
          </p:cNvPr>
          <p:cNvSpPr txBox="1"/>
          <p:nvPr/>
        </p:nvSpPr>
        <p:spPr>
          <a:xfrm>
            <a:off x="2705800" y="1742111"/>
            <a:ext cx="1422400" cy="1015663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 know that the group of pitches in a song is called its 'key' and that a key decides whether a song sounds happy or sad.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405382-4965-4BA9-BBB7-D11636D95D3E}"/>
              </a:ext>
            </a:extLst>
          </p:cNvPr>
          <p:cNvSpPr txBox="1"/>
          <p:nvPr/>
        </p:nvSpPr>
        <p:spPr>
          <a:xfrm>
            <a:off x="2717800" y="3396187"/>
            <a:ext cx="1422400" cy="55399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 know that written music tells you how long to play a note for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EB3950-8C84-434B-BB97-F271B999E06E}"/>
              </a:ext>
            </a:extLst>
          </p:cNvPr>
          <p:cNvSpPr txBox="1"/>
          <p:nvPr/>
        </p:nvSpPr>
        <p:spPr>
          <a:xfrm>
            <a:off x="2717800" y="4465487"/>
            <a:ext cx="1422400" cy="70788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 know that the word 'crescendo' means a sound getting gradually louder.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pic>
        <p:nvPicPr>
          <p:cNvPr id="26" name="Picture 8" descr="Exploring the Renaissance Music Period: A Beginner's Guide">
            <a:extLst>
              <a:ext uri="{FF2B5EF4-FFF2-40B4-BE49-F238E27FC236}">
                <a16:creationId xmlns:a16="http://schemas.microsoft.com/office/drawing/2014/main" id="{73EAD876-442A-4097-8599-3136EEA2B8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66"/>
          <a:stretch/>
        </p:blipFill>
        <p:spPr bwMode="auto">
          <a:xfrm>
            <a:off x="5081399" y="6466420"/>
            <a:ext cx="1491366" cy="425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91 Free Printable Music ideas | music, sheet music, piano music">
            <a:extLst>
              <a:ext uri="{FF2B5EF4-FFF2-40B4-BE49-F238E27FC236}">
                <a16:creationId xmlns:a16="http://schemas.microsoft.com/office/drawing/2014/main" id="{495DE536-454E-44E3-8B51-A2D71FF82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88" y="5908946"/>
            <a:ext cx="739289" cy="77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Free Performing Cliparts, Download Free Performing Cliparts png images ...">
            <a:extLst>
              <a:ext uri="{FF2B5EF4-FFF2-40B4-BE49-F238E27FC236}">
                <a16:creationId xmlns:a16="http://schemas.microsoft.com/office/drawing/2014/main" id="{79036DD7-180B-4E95-8707-5C0B4E7EE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8" y="1800352"/>
            <a:ext cx="687385" cy="68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Download High Quality ear clipart vector Transparent PNG Images - Art ...">
            <a:extLst>
              <a:ext uri="{FF2B5EF4-FFF2-40B4-BE49-F238E27FC236}">
                <a16:creationId xmlns:a16="http://schemas.microsoft.com/office/drawing/2014/main" id="{A318A84B-7CFB-48E5-8B14-24BC7E3926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67" t="-196" r="12147" b="9042"/>
          <a:stretch/>
        </p:blipFill>
        <p:spPr bwMode="auto">
          <a:xfrm>
            <a:off x="5081399" y="1790616"/>
            <a:ext cx="533526" cy="77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EEF28854-7A13-460A-A653-0E6B060D9606}"/>
              </a:ext>
            </a:extLst>
          </p:cNvPr>
          <p:cNvSpPr txBox="1"/>
          <p:nvPr/>
        </p:nvSpPr>
        <p:spPr>
          <a:xfrm>
            <a:off x="2717800" y="5298400"/>
            <a:ext cx="1422400" cy="86177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understand that the timbre of instruments played affect the mood and style of a piece of music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304568C-C1DA-4A3E-AD01-FB489A0926AC}"/>
              </a:ext>
            </a:extLst>
          </p:cNvPr>
          <p:cNvSpPr txBox="1"/>
          <p:nvPr/>
        </p:nvSpPr>
        <p:spPr>
          <a:xfrm>
            <a:off x="1764601" y="7456003"/>
            <a:ext cx="953199" cy="70788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know that in a ballad, a 'stanza' means a verse</a:t>
            </a:r>
            <a:endParaRPr lang="en-GB" sz="1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141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35E9D1E2-907E-4E22-8A5A-F1D9512CE1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8" t="5717" r="13965" b="9929"/>
          <a:stretch>
            <a:fillRect/>
          </a:stretch>
        </p:blipFill>
        <p:spPr bwMode="auto">
          <a:xfrm>
            <a:off x="441461" y="1040826"/>
            <a:ext cx="6162648" cy="87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E3C8264-5457-414E-BED7-512DF7BCE834}"/>
              </a:ext>
            </a:extLst>
          </p:cNvPr>
          <p:cNvSpPr txBox="1"/>
          <p:nvPr/>
        </p:nvSpPr>
        <p:spPr>
          <a:xfrm>
            <a:off x="726573" y="255835"/>
            <a:ext cx="5605284" cy="6297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I am a Year 4 </a:t>
            </a:r>
            <a:r>
              <a:rPr lang="en-GB" sz="3200" b="1" kern="1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Musician</a:t>
            </a:r>
            <a:r>
              <a:rPr lang="en-GB" sz="2800" kern="1400" dirty="0">
                <a:ln>
                  <a:noFill/>
                </a:ln>
                <a:solidFill>
                  <a:srgbClr val="00B050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en-GB" sz="2800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because..</a:t>
            </a:r>
            <a:endParaRPr lang="en-GB" sz="105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977DC2-C036-4433-A04B-20E8C7687AD3}"/>
              </a:ext>
            </a:extLst>
          </p:cNvPr>
          <p:cNvSpPr txBox="1"/>
          <p:nvPr/>
        </p:nvSpPr>
        <p:spPr>
          <a:xfrm>
            <a:off x="5105400" y="6972300"/>
            <a:ext cx="1422400" cy="1015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recognise and discuss the stylistic features of different genres, styles and traditions of music using musical vocabulary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C7E170-6652-44CB-9CC6-BAAE1CFCA120}"/>
              </a:ext>
            </a:extLst>
          </p:cNvPr>
          <p:cNvSpPr txBox="1"/>
          <p:nvPr/>
        </p:nvSpPr>
        <p:spPr>
          <a:xfrm>
            <a:off x="211533" y="6752615"/>
            <a:ext cx="1422400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develop melodies using rhythmic variation, transposition, inversion, and looping.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BA83F4-B031-457E-99AD-09035EAFD29B}"/>
              </a:ext>
            </a:extLst>
          </p:cNvPr>
          <p:cNvSpPr txBox="1"/>
          <p:nvPr/>
        </p:nvSpPr>
        <p:spPr>
          <a:xfrm>
            <a:off x="330201" y="2552700"/>
            <a:ext cx="1422400" cy="1015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can play melody parts on tuned instruments with accuracy and control and developing instrumental technique. 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03229B-8BA8-4F7C-88A9-1A77E27EB3A4}"/>
              </a:ext>
            </a:extLst>
          </p:cNvPr>
          <p:cNvSpPr txBox="1"/>
          <p:nvPr/>
        </p:nvSpPr>
        <p:spPr>
          <a:xfrm>
            <a:off x="4636962" y="2666895"/>
            <a:ext cx="1422400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identifying common features between different genres, styles and traditions of music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AF611A-88EC-4A86-868B-8767BAA8C943}"/>
              </a:ext>
            </a:extLst>
          </p:cNvPr>
          <p:cNvSpPr txBox="1"/>
          <p:nvPr/>
        </p:nvSpPr>
        <p:spPr>
          <a:xfrm>
            <a:off x="2592208" y="2199974"/>
            <a:ext cx="1422400" cy="86177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 know that a glissando in music means a sliding effect played on instruments or made by your voice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405382-4965-4BA9-BBB7-D11636D95D3E}"/>
              </a:ext>
            </a:extLst>
          </p:cNvPr>
          <p:cNvSpPr txBox="1"/>
          <p:nvPr/>
        </p:nvSpPr>
        <p:spPr>
          <a:xfrm>
            <a:off x="2592208" y="4016074"/>
            <a:ext cx="1422400" cy="86177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know that playing ‘in time’ requires playing the notes for the correct duration as well as at the correct speed.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EB3950-8C84-434B-BB97-F271B999E06E}"/>
              </a:ext>
            </a:extLst>
          </p:cNvPr>
          <p:cNvSpPr txBox="1"/>
          <p:nvPr/>
        </p:nvSpPr>
        <p:spPr>
          <a:xfrm>
            <a:off x="2717800" y="5564138"/>
            <a:ext cx="1422400" cy="86177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know that changing the dynamics of a musical phrase or motif can change the texture of a piece of music. 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pic>
        <p:nvPicPr>
          <p:cNvPr id="22" name="Picture 8" descr="Exploring the Renaissance Music Period: A Beginner's Guide">
            <a:extLst>
              <a:ext uri="{FF2B5EF4-FFF2-40B4-BE49-F238E27FC236}">
                <a16:creationId xmlns:a16="http://schemas.microsoft.com/office/drawing/2014/main" id="{C53CC4A0-412F-45D9-899E-1418A9D955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66"/>
          <a:stretch/>
        </p:blipFill>
        <p:spPr bwMode="auto">
          <a:xfrm>
            <a:off x="5081399" y="6466420"/>
            <a:ext cx="1491366" cy="425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91 Free Printable Music ideas | music, sheet music, piano music">
            <a:extLst>
              <a:ext uri="{FF2B5EF4-FFF2-40B4-BE49-F238E27FC236}">
                <a16:creationId xmlns:a16="http://schemas.microsoft.com/office/drawing/2014/main" id="{5466B04E-DEDC-47ED-99FC-D16C6A49A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88" y="5908946"/>
            <a:ext cx="739289" cy="77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Free Performing Cliparts, Download Free Performing Cliparts png images ...">
            <a:extLst>
              <a:ext uri="{FF2B5EF4-FFF2-40B4-BE49-F238E27FC236}">
                <a16:creationId xmlns:a16="http://schemas.microsoft.com/office/drawing/2014/main" id="{3C5DA6E9-7518-4E8E-B874-D8DA81D9D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8" y="1800352"/>
            <a:ext cx="687385" cy="68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Download High Quality ear clipart vector Transparent PNG Images - Art ...">
            <a:extLst>
              <a:ext uri="{FF2B5EF4-FFF2-40B4-BE49-F238E27FC236}">
                <a16:creationId xmlns:a16="http://schemas.microsoft.com/office/drawing/2014/main" id="{3906E14E-80B7-4C74-B728-E0C241ECAF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67" t="-196" r="12147" b="9042"/>
          <a:stretch/>
        </p:blipFill>
        <p:spPr bwMode="auto">
          <a:xfrm>
            <a:off x="5081399" y="1790616"/>
            <a:ext cx="533526" cy="77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35023CF3-F620-4C7F-B11C-0EAEDC7F01A7}"/>
              </a:ext>
            </a:extLst>
          </p:cNvPr>
          <p:cNvSpPr txBox="1"/>
          <p:nvPr/>
        </p:nvSpPr>
        <p:spPr>
          <a:xfrm>
            <a:off x="3214562" y="6769289"/>
            <a:ext cx="1422400" cy="86177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 know that grouping instruments according to their timbre can create contrasting ‘textures’ in music.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35B50B1-5357-4C77-B99D-A98521B8ECFD}"/>
              </a:ext>
            </a:extLst>
          </p:cNvPr>
          <p:cNvSpPr txBox="1"/>
          <p:nvPr/>
        </p:nvSpPr>
        <p:spPr>
          <a:xfrm>
            <a:off x="1633933" y="7631063"/>
            <a:ext cx="958275" cy="163121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know a ostinato is a musical pattern that is repeated over and over; a vocal ostinato is a pattern created with your voice</a:t>
            </a:r>
            <a:endParaRPr lang="en-GB" sz="1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352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C1DFAB4F-65BC-4360-9BA7-DB54B7C25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8" t="5717" r="13965" b="9929"/>
          <a:stretch>
            <a:fillRect/>
          </a:stretch>
        </p:blipFill>
        <p:spPr bwMode="auto">
          <a:xfrm>
            <a:off x="410117" y="1087589"/>
            <a:ext cx="6162648" cy="87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E3C8264-5457-414E-BED7-512DF7BCE834}"/>
              </a:ext>
            </a:extLst>
          </p:cNvPr>
          <p:cNvSpPr txBox="1"/>
          <p:nvPr/>
        </p:nvSpPr>
        <p:spPr>
          <a:xfrm>
            <a:off x="922733" y="246259"/>
            <a:ext cx="5012968" cy="56970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I am a Year 5</a:t>
            </a:r>
            <a:r>
              <a:rPr lang="en-GB" sz="2800" b="1" kern="1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 Musician </a:t>
            </a:r>
            <a:r>
              <a:rPr lang="en-GB" sz="2800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because..</a:t>
            </a:r>
            <a:endParaRPr lang="en-GB" sz="105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977DC2-C036-4433-A04B-20E8C7687AD3}"/>
              </a:ext>
            </a:extLst>
          </p:cNvPr>
          <p:cNvSpPr txBox="1"/>
          <p:nvPr/>
        </p:nvSpPr>
        <p:spPr>
          <a:xfrm>
            <a:off x="5105400" y="6972300"/>
            <a:ext cx="1422400" cy="116955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confidently discussing the stylistic features of different genres, styles and traditions of music and explaining how these have developed over time.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C7E170-6652-44CB-9CC6-BAAE1CFCA120}"/>
              </a:ext>
            </a:extLst>
          </p:cNvPr>
          <p:cNvSpPr txBox="1"/>
          <p:nvPr/>
        </p:nvSpPr>
        <p:spPr>
          <a:xfrm>
            <a:off x="211533" y="6752615"/>
            <a:ext cx="1422400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improvise coherently within a given style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BA83F4-B031-457E-99AD-09035EAFD29B}"/>
              </a:ext>
            </a:extLst>
          </p:cNvPr>
          <p:cNvSpPr txBox="1"/>
          <p:nvPr/>
        </p:nvSpPr>
        <p:spPr>
          <a:xfrm>
            <a:off x="330201" y="2552700"/>
            <a:ext cx="1422400" cy="1015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sing songs in two or more parts, in a variety of musical styles from memory, with accuracy, fluency, control and expression.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03229B-8BA8-4F7C-88A9-1A77E27EB3A4}"/>
              </a:ext>
            </a:extLst>
          </p:cNvPr>
          <p:cNvSpPr txBox="1"/>
          <p:nvPr/>
        </p:nvSpPr>
        <p:spPr>
          <a:xfrm>
            <a:off x="5105399" y="2678014"/>
            <a:ext cx="1422400" cy="1015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recognise the stylistic features of different genres, styles and traditions of music using musical vocabulary.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AF611A-88EC-4A86-868B-8767BAA8C943}"/>
              </a:ext>
            </a:extLst>
          </p:cNvPr>
          <p:cNvSpPr txBox="1"/>
          <p:nvPr/>
        </p:nvSpPr>
        <p:spPr>
          <a:xfrm>
            <a:off x="2730500" y="1629370"/>
            <a:ext cx="1422400" cy="116955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understand that a minor key (pitch) can be used to make music sound sad. To understand that major chords create a bright, happy sound. 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405382-4965-4BA9-BBB7-D11636D95D3E}"/>
              </a:ext>
            </a:extLst>
          </p:cNvPr>
          <p:cNvSpPr txBox="1"/>
          <p:nvPr/>
        </p:nvSpPr>
        <p:spPr>
          <a:xfrm>
            <a:off x="2648654" y="3390231"/>
            <a:ext cx="1422400" cy="70788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 know that ‘poly-rhythms’ means many different rhythms played at once. 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EB3950-8C84-434B-BB97-F271B999E06E}"/>
              </a:ext>
            </a:extLst>
          </p:cNvPr>
          <p:cNvSpPr txBox="1"/>
          <p:nvPr/>
        </p:nvSpPr>
        <p:spPr>
          <a:xfrm>
            <a:off x="2592208" y="4550203"/>
            <a:ext cx="1560692" cy="1015663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understand that human voices have their own individual timbre, and that this can be adapted by using the voice in different ways. 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pic>
        <p:nvPicPr>
          <p:cNvPr id="22" name="Picture 8" descr="Exploring the Renaissance Music Period: A Beginner's Guide">
            <a:extLst>
              <a:ext uri="{FF2B5EF4-FFF2-40B4-BE49-F238E27FC236}">
                <a16:creationId xmlns:a16="http://schemas.microsoft.com/office/drawing/2014/main" id="{4C8536BD-7CDA-44E3-82FF-2BF6FCCDFC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66"/>
          <a:stretch/>
        </p:blipFill>
        <p:spPr bwMode="auto">
          <a:xfrm>
            <a:off x="5081399" y="6466420"/>
            <a:ext cx="1491366" cy="425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91 Free Printable Music ideas | music, sheet music, piano music">
            <a:extLst>
              <a:ext uri="{FF2B5EF4-FFF2-40B4-BE49-F238E27FC236}">
                <a16:creationId xmlns:a16="http://schemas.microsoft.com/office/drawing/2014/main" id="{253F2CF5-E47B-46D5-A2CD-45EEAC439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88" y="5908946"/>
            <a:ext cx="739289" cy="77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Download High Quality ear clipart vector Transparent PNG Images - Art ...">
            <a:extLst>
              <a:ext uri="{FF2B5EF4-FFF2-40B4-BE49-F238E27FC236}">
                <a16:creationId xmlns:a16="http://schemas.microsoft.com/office/drawing/2014/main" id="{F3DE4D73-E90E-487C-9259-6D6E8C5D65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67" t="-196" r="12147" b="9042"/>
          <a:stretch/>
        </p:blipFill>
        <p:spPr bwMode="auto">
          <a:xfrm>
            <a:off x="5081399" y="1790616"/>
            <a:ext cx="533526" cy="77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Free Performing Cliparts, Download Free Performing Cliparts png images ...">
            <a:extLst>
              <a:ext uri="{FF2B5EF4-FFF2-40B4-BE49-F238E27FC236}">
                <a16:creationId xmlns:a16="http://schemas.microsoft.com/office/drawing/2014/main" id="{D770F3A7-C779-4254-AED5-70E0D715A2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8" y="1752885"/>
            <a:ext cx="687385" cy="68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38FF1020-CD49-41E0-A591-CF89B50A986E}"/>
              </a:ext>
            </a:extLst>
          </p:cNvPr>
          <p:cNvSpPr txBox="1"/>
          <p:nvPr/>
        </p:nvSpPr>
        <p:spPr>
          <a:xfrm>
            <a:off x="2661354" y="5849399"/>
            <a:ext cx="1422400" cy="70788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understand that varying effects can be created using only your voice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2E79CE8-37CC-40B8-9B13-AD693FC9921D}"/>
              </a:ext>
            </a:extLst>
          </p:cNvPr>
          <p:cNvSpPr txBox="1"/>
          <p:nvPr/>
        </p:nvSpPr>
        <p:spPr>
          <a:xfrm>
            <a:off x="1385093" y="7613015"/>
            <a:ext cx="1422400" cy="86177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know that 12-bar Blues is a sequence of 12 bars of music, made up of three different chords.</a:t>
            </a:r>
            <a:endParaRPr lang="en-GB" sz="1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183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523B6365-D51C-4FC1-AFF2-E9AF358C7A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8" t="5717" r="13965" b="9929"/>
          <a:stretch>
            <a:fillRect/>
          </a:stretch>
        </p:blipFill>
        <p:spPr bwMode="auto">
          <a:xfrm>
            <a:off x="441461" y="1040826"/>
            <a:ext cx="6162648" cy="87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E3C8264-5457-414E-BED7-512DF7BCE834}"/>
              </a:ext>
            </a:extLst>
          </p:cNvPr>
          <p:cNvSpPr txBox="1"/>
          <p:nvPr/>
        </p:nvSpPr>
        <p:spPr>
          <a:xfrm>
            <a:off x="688514" y="172379"/>
            <a:ext cx="5605067" cy="6297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800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I am a Year 6 </a:t>
            </a:r>
            <a:r>
              <a:rPr lang="en-GB" sz="3200" b="1" kern="1400" dirty="0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rPr>
              <a:t>Musician</a:t>
            </a:r>
            <a:r>
              <a:rPr lang="en-GB" sz="2800" kern="1400" dirty="0">
                <a:ln>
                  <a:noFill/>
                </a:ln>
                <a:solidFill>
                  <a:srgbClr val="00B050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en-GB" sz="2800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because..</a:t>
            </a:r>
            <a:endParaRPr lang="en-GB" sz="105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977DC2-C036-4433-A04B-20E8C7687AD3}"/>
              </a:ext>
            </a:extLst>
          </p:cNvPr>
          <p:cNvSpPr txBox="1"/>
          <p:nvPr/>
        </p:nvSpPr>
        <p:spPr>
          <a:xfrm>
            <a:off x="5105400" y="6972300"/>
            <a:ext cx="1422400" cy="147732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can discuss musical eras in context, identifying how they have influenced each other, and discussing the impact of different composers on the development of musical styles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C7E170-6652-44CB-9CC6-BAAE1CFCA120}"/>
              </a:ext>
            </a:extLst>
          </p:cNvPr>
          <p:cNvSpPr txBox="1"/>
          <p:nvPr/>
        </p:nvSpPr>
        <p:spPr>
          <a:xfrm>
            <a:off x="211533" y="6752615"/>
            <a:ext cx="1422400" cy="132343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compose an original song, incorporating lyric writing, melody writing and the composition of accompanying features, within a given structure.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BA83F4-B031-457E-99AD-09035EAFD29B}"/>
              </a:ext>
            </a:extLst>
          </p:cNvPr>
          <p:cNvSpPr txBox="1"/>
          <p:nvPr/>
        </p:nvSpPr>
        <p:spPr>
          <a:xfrm>
            <a:off x="330201" y="2552700"/>
            <a:ext cx="1422400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 I  perform by following a conductor’s cues and directions. 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03229B-8BA8-4F7C-88A9-1A77E27EB3A4}"/>
              </a:ext>
            </a:extLst>
          </p:cNvPr>
          <p:cNvSpPr txBox="1"/>
          <p:nvPr/>
        </p:nvSpPr>
        <p:spPr>
          <a:xfrm>
            <a:off x="4871181" y="2684538"/>
            <a:ext cx="1422400" cy="86177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identify the way that features of a song can complement one another to create a coherent overall effect. 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AF611A-88EC-4A86-868B-8767BAA8C943}"/>
              </a:ext>
            </a:extLst>
          </p:cNvPr>
          <p:cNvSpPr txBox="1"/>
          <p:nvPr/>
        </p:nvSpPr>
        <p:spPr>
          <a:xfrm>
            <a:off x="2592208" y="2199974"/>
            <a:ext cx="1422400" cy="55399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know that the Solfa syllables represent the pitches in an octave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405382-4965-4BA9-BBB7-D11636D95D3E}"/>
              </a:ext>
            </a:extLst>
          </p:cNvPr>
          <p:cNvSpPr txBox="1"/>
          <p:nvPr/>
        </p:nvSpPr>
        <p:spPr>
          <a:xfrm>
            <a:off x="2717800" y="3568726"/>
            <a:ext cx="1422400" cy="1015663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 understand that representing beats of silence or ‘rests’ in written music is important as it helps us play rhythms correctly.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EB3950-8C84-434B-BB97-F271B999E06E}"/>
              </a:ext>
            </a:extLst>
          </p:cNvPr>
          <p:cNvSpPr txBox="1"/>
          <p:nvPr/>
        </p:nvSpPr>
        <p:spPr>
          <a:xfrm>
            <a:off x="2717800" y="4953000"/>
            <a:ext cx="1422400" cy="55399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 know that a melody can be adapted by changing its dynamics.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pic>
        <p:nvPicPr>
          <p:cNvPr id="22" name="Picture 8" descr="Exploring the Renaissance Music Period: A Beginner's Guide">
            <a:extLst>
              <a:ext uri="{FF2B5EF4-FFF2-40B4-BE49-F238E27FC236}">
                <a16:creationId xmlns:a16="http://schemas.microsoft.com/office/drawing/2014/main" id="{C9B43BD7-6808-4025-A5BD-621B2DCBBC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66"/>
          <a:stretch/>
        </p:blipFill>
        <p:spPr bwMode="auto">
          <a:xfrm>
            <a:off x="5081399" y="6466420"/>
            <a:ext cx="1491366" cy="425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91 Free Printable Music ideas | music, sheet music, piano music">
            <a:extLst>
              <a:ext uri="{FF2B5EF4-FFF2-40B4-BE49-F238E27FC236}">
                <a16:creationId xmlns:a16="http://schemas.microsoft.com/office/drawing/2014/main" id="{E29BEC84-845F-4432-ACBC-AFA95F728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88" y="5908946"/>
            <a:ext cx="739289" cy="77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Free Performing Cliparts, Download Free Performing Cliparts png images ...">
            <a:extLst>
              <a:ext uri="{FF2B5EF4-FFF2-40B4-BE49-F238E27FC236}">
                <a16:creationId xmlns:a16="http://schemas.microsoft.com/office/drawing/2014/main" id="{C05E16D6-2654-42DD-94B2-3A6A94294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8" y="1800352"/>
            <a:ext cx="687385" cy="68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Download High Quality ear clipart vector Transparent PNG Images - Art ...">
            <a:extLst>
              <a:ext uri="{FF2B5EF4-FFF2-40B4-BE49-F238E27FC236}">
                <a16:creationId xmlns:a16="http://schemas.microsoft.com/office/drawing/2014/main" id="{F6CFEB5B-767C-4B98-BD57-F62DF05F5E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67" t="-196" r="12147" b="9042"/>
          <a:stretch/>
        </p:blipFill>
        <p:spPr bwMode="auto">
          <a:xfrm>
            <a:off x="5081399" y="1790616"/>
            <a:ext cx="533526" cy="77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BC7D6EE5-B6FE-4DEB-95CC-AD4375FE1765}"/>
              </a:ext>
            </a:extLst>
          </p:cNvPr>
          <p:cNvSpPr txBox="1"/>
          <p:nvPr/>
        </p:nvSpPr>
        <p:spPr>
          <a:xfrm>
            <a:off x="2924628" y="5779925"/>
            <a:ext cx="1422400" cy="1015663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know that timbre can also be thought of as 'tone colour' and can be described in many ways </a:t>
            </a:r>
            <a:r>
              <a:rPr lang="en-GB" sz="1000" dirty="0" err="1"/>
              <a:t>eg</a:t>
            </a:r>
            <a:r>
              <a:rPr lang="en-GB" sz="1000" dirty="0"/>
              <a:t> warm or cold, rich or bright.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C0F78AB-5654-44BC-AB57-66553CC26BAC}"/>
              </a:ext>
            </a:extLst>
          </p:cNvPr>
          <p:cNvSpPr txBox="1"/>
          <p:nvPr/>
        </p:nvSpPr>
        <p:spPr>
          <a:xfrm>
            <a:off x="1752601" y="7228347"/>
            <a:ext cx="965199" cy="163121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I  know that a ‘theme’ in music is the main melody and that ‘variations’ are when this melody has been changed in some way</a:t>
            </a:r>
            <a:endParaRPr lang="en-GB" sz="1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49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</TotalTime>
  <Words>1039</Words>
  <Application>Microsoft Office PowerPoint</Application>
  <PresentationFormat>A4 Paper (210x297 mm)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 Moss</dc:creator>
  <cp:lastModifiedBy>F Dickinson</cp:lastModifiedBy>
  <cp:revision>41</cp:revision>
  <cp:lastPrinted>2024-07-23T12:34:54Z</cp:lastPrinted>
  <dcterms:created xsi:type="dcterms:W3CDTF">2024-05-23T18:22:47Z</dcterms:created>
  <dcterms:modified xsi:type="dcterms:W3CDTF">2024-07-23T12:45:47Z</dcterms:modified>
</cp:coreProperties>
</file>