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Lst>
  <p:sldSz cy="7560000" cx="10692000"/>
  <p:notesSz cx="7560000" cy="10692000"/>
  <p:embeddedFontLst>
    <p:embeddedFont>
      <p:font typeface="Caveat"/>
      <p:regular r:id="rId40"/>
      <p:bold r:id="rId41"/>
    </p:embeddedFont>
    <p:embeddedFont>
      <p:font typeface="Lato"/>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D207480-6106-438A-82E2-88DF1A07E082}">
  <a:tblStyle styleId="{2D207480-6106-438A-82E2-88DF1A07E082}"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Caveat-regular.fntdata"/><Relationship Id="rId20" Type="http://schemas.openxmlformats.org/officeDocument/2006/relationships/slide" Target="slides/slide14.xml"/><Relationship Id="rId42" Type="http://schemas.openxmlformats.org/officeDocument/2006/relationships/font" Target="fonts/Lato-regular.fntdata"/><Relationship Id="rId41" Type="http://schemas.openxmlformats.org/officeDocument/2006/relationships/font" Target="fonts/Caveat-bold.fntdata"/><Relationship Id="rId22" Type="http://schemas.openxmlformats.org/officeDocument/2006/relationships/slide" Target="slides/slide16.xml"/><Relationship Id="rId44" Type="http://schemas.openxmlformats.org/officeDocument/2006/relationships/font" Target="fonts/Lato-italic.fntdata"/><Relationship Id="rId21" Type="http://schemas.openxmlformats.org/officeDocument/2006/relationships/slide" Target="slides/slide15.xml"/><Relationship Id="rId43" Type="http://schemas.openxmlformats.org/officeDocument/2006/relationships/font" Target="fonts/Lato-bold.fntdata"/><Relationship Id="rId24" Type="http://schemas.openxmlformats.org/officeDocument/2006/relationships/slide" Target="slides/slide18.xml"/><Relationship Id="rId23" Type="http://schemas.openxmlformats.org/officeDocument/2006/relationships/slide" Target="slides/slide17.xml"/><Relationship Id="rId45" Type="http://schemas.openxmlformats.org/officeDocument/2006/relationships/font" Target="fonts/La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5" name="Google Shape;175;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3" name="Google Shape;183;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7" name="Google Shape;207;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1" name="Google Shape;231;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7" name="Google Shape;247;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5" name="Google Shape;255;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3" name="Google Shape;263;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1" name="Google Shape;271;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2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9" name="Google Shape;279;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7" name="Google Shape;287;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2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6" name="Google Shape;296;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5" name="Google Shape;305;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2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5" name="Google Shape;325;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3" name="Google Shape;333;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1" name="Google Shape;341;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3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9" name="Google Shape;349;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3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7" name="Google Shape;357;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Google Shape;13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 Standard">
  <p:cSld name="CUSTOM_1">
    <p:spTree>
      <p:nvGrpSpPr>
        <p:cNvPr id="11" name="Shape 11"/>
        <p:cNvGrpSpPr/>
        <p:nvPr/>
      </p:nvGrpSpPr>
      <p:grpSpPr>
        <a:xfrm>
          <a:off x="0" y="0"/>
          <a:ext cx="0" cy="0"/>
          <a:chOff x="0" y="0"/>
          <a:chExt cx="0" cy="0"/>
        </a:xfrm>
      </p:grpSpPr>
      <p:sp>
        <p:nvSpPr>
          <p:cNvPr id="12" name="Google Shape;12;p2"/>
          <p:cNvSpPr/>
          <p:nvPr/>
        </p:nvSpPr>
        <p:spPr>
          <a:xfrm>
            <a:off x="841500" y="476700"/>
            <a:ext cx="9009000" cy="6606600"/>
          </a:xfrm>
          <a:prstGeom prst="rect">
            <a:avLst/>
          </a:prstGeom>
          <a:solidFill>
            <a:srgbClr val="A7DAE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
          <p:cNvSpPr/>
          <p:nvPr/>
        </p:nvSpPr>
        <p:spPr>
          <a:xfrm flipH="1">
            <a:off x="4851025" y="2111722"/>
            <a:ext cx="2079600" cy="16305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2"/>
          <p:cNvSpPr/>
          <p:nvPr/>
        </p:nvSpPr>
        <p:spPr>
          <a:xfrm>
            <a:off x="4843358" y="3817851"/>
            <a:ext cx="2079600" cy="16926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2"/>
          <p:cNvSpPr/>
          <p:nvPr/>
        </p:nvSpPr>
        <p:spPr>
          <a:xfrm flipH="1">
            <a:off x="841500" y="2111725"/>
            <a:ext cx="3921900" cy="16305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2"/>
          <p:cNvSpPr/>
          <p:nvPr/>
        </p:nvSpPr>
        <p:spPr>
          <a:xfrm flipH="1">
            <a:off x="7002900" y="3817850"/>
            <a:ext cx="2847600" cy="16926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2"/>
          <p:cNvSpPr/>
          <p:nvPr/>
        </p:nvSpPr>
        <p:spPr>
          <a:xfrm flipH="1">
            <a:off x="2683800" y="3817851"/>
            <a:ext cx="2079600" cy="16926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8" name="Google Shape;18;p2"/>
          <p:cNvPicPr preferRelativeResize="0"/>
          <p:nvPr/>
        </p:nvPicPr>
        <p:blipFill rotWithShape="1">
          <a:blip r:embed="rId2">
            <a:alphaModFix/>
          </a:blip>
          <a:srcRect b="0" l="0" r="0" t="0"/>
          <a:stretch/>
        </p:blipFill>
        <p:spPr>
          <a:xfrm flipH="1">
            <a:off x="5285599" y="2321752"/>
            <a:ext cx="1210451" cy="1210451"/>
          </a:xfrm>
          <a:prstGeom prst="rect">
            <a:avLst/>
          </a:prstGeom>
          <a:noFill/>
          <a:ln>
            <a:noFill/>
          </a:ln>
        </p:spPr>
      </p:pic>
      <p:pic>
        <p:nvPicPr>
          <p:cNvPr id="19" name="Google Shape;19;p2"/>
          <p:cNvPicPr preferRelativeResize="0"/>
          <p:nvPr/>
        </p:nvPicPr>
        <p:blipFill rotWithShape="1">
          <a:blip r:embed="rId3">
            <a:alphaModFix/>
          </a:blip>
          <a:srcRect b="0" l="0" r="0" t="0"/>
          <a:stretch/>
        </p:blipFill>
        <p:spPr>
          <a:xfrm>
            <a:off x="5176900" y="4310154"/>
            <a:ext cx="1412502" cy="708000"/>
          </a:xfrm>
          <a:prstGeom prst="rect">
            <a:avLst/>
          </a:prstGeom>
          <a:noFill/>
          <a:ln>
            <a:noFill/>
          </a:ln>
        </p:spPr>
      </p:pic>
      <p:sp>
        <p:nvSpPr>
          <p:cNvPr id="20" name="Google Shape;20;p2"/>
          <p:cNvSpPr txBox="1"/>
          <p:nvPr>
            <p:ph type="title"/>
          </p:nvPr>
        </p:nvSpPr>
        <p:spPr>
          <a:xfrm>
            <a:off x="920250" y="2110500"/>
            <a:ext cx="3921900" cy="1630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4800"/>
              <a:buFont typeface="Caveat"/>
              <a:buNone/>
              <a:defRPr b="1" sz="4800">
                <a:solidFill>
                  <a:schemeClr val="lt1"/>
                </a:solidFill>
                <a:latin typeface="Caveat"/>
                <a:ea typeface="Caveat"/>
                <a:cs typeface="Caveat"/>
                <a:sym typeface="Caveat"/>
              </a:defRPr>
            </a:lvl1pPr>
            <a:lvl2pPr lvl="1" algn="l">
              <a:lnSpc>
                <a:spcPct val="100000"/>
              </a:lnSpc>
              <a:spcBef>
                <a:spcPts val="0"/>
              </a:spcBef>
              <a:spcAft>
                <a:spcPts val="0"/>
              </a:spcAft>
              <a:buSzPts val="5000"/>
              <a:buNone/>
              <a:defRPr/>
            </a:lvl2pPr>
            <a:lvl3pPr lvl="2" algn="l">
              <a:lnSpc>
                <a:spcPct val="100000"/>
              </a:lnSpc>
              <a:spcBef>
                <a:spcPts val="0"/>
              </a:spcBef>
              <a:spcAft>
                <a:spcPts val="0"/>
              </a:spcAft>
              <a:buSzPts val="5000"/>
              <a:buNone/>
              <a:defRPr/>
            </a:lvl3pPr>
            <a:lvl4pPr lvl="3" algn="l">
              <a:lnSpc>
                <a:spcPct val="100000"/>
              </a:lnSpc>
              <a:spcBef>
                <a:spcPts val="0"/>
              </a:spcBef>
              <a:spcAft>
                <a:spcPts val="0"/>
              </a:spcAft>
              <a:buSzPts val="5000"/>
              <a:buNone/>
              <a:defRPr/>
            </a:lvl4pPr>
            <a:lvl5pPr lvl="4" algn="l">
              <a:lnSpc>
                <a:spcPct val="100000"/>
              </a:lnSpc>
              <a:spcBef>
                <a:spcPts val="0"/>
              </a:spcBef>
              <a:spcAft>
                <a:spcPts val="0"/>
              </a:spcAft>
              <a:buSzPts val="5000"/>
              <a:buNone/>
              <a:defRPr/>
            </a:lvl5pPr>
            <a:lvl6pPr lvl="5" algn="l">
              <a:lnSpc>
                <a:spcPct val="100000"/>
              </a:lnSpc>
              <a:spcBef>
                <a:spcPts val="0"/>
              </a:spcBef>
              <a:spcAft>
                <a:spcPts val="0"/>
              </a:spcAft>
              <a:buSzPts val="5000"/>
              <a:buNone/>
              <a:defRPr/>
            </a:lvl6pPr>
            <a:lvl7pPr lvl="6" algn="l">
              <a:lnSpc>
                <a:spcPct val="100000"/>
              </a:lnSpc>
              <a:spcBef>
                <a:spcPts val="0"/>
              </a:spcBef>
              <a:spcAft>
                <a:spcPts val="0"/>
              </a:spcAft>
              <a:buSzPts val="5000"/>
              <a:buNone/>
              <a:defRPr/>
            </a:lvl7pPr>
            <a:lvl8pPr lvl="7" algn="l">
              <a:lnSpc>
                <a:spcPct val="100000"/>
              </a:lnSpc>
              <a:spcBef>
                <a:spcPts val="0"/>
              </a:spcBef>
              <a:spcAft>
                <a:spcPts val="0"/>
              </a:spcAft>
              <a:buSzPts val="5000"/>
              <a:buNone/>
              <a:defRPr/>
            </a:lvl8pPr>
            <a:lvl9pPr lvl="8" algn="l">
              <a:lnSpc>
                <a:spcPct val="100000"/>
              </a:lnSpc>
              <a:spcBef>
                <a:spcPts val="0"/>
              </a:spcBef>
              <a:spcAft>
                <a:spcPts val="0"/>
              </a:spcAft>
              <a:buSzPts val="5000"/>
              <a:buNone/>
              <a:defRPr/>
            </a:lvl9pPr>
          </a:lstStyle>
          <a:p/>
        </p:txBody>
      </p:sp>
      <p:sp>
        <p:nvSpPr>
          <p:cNvPr id="21" name="Google Shape;21;p2"/>
          <p:cNvSpPr txBox="1"/>
          <p:nvPr>
            <p:ph idx="1" type="subTitle"/>
          </p:nvPr>
        </p:nvSpPr>
        <p:spPr>
          <a:xfrm>
            <a:off x="7002900" y="3817850"/>
            <a:ext cx="2847600" cy="15225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2000"/>
              <a:buNone/>
              <a:defRPr b="1"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3"/>
          <p:cNvSpPr txBox="1"/>
          <p:nvPr>
            <p:ph type="title"/>
          </p:nvPr>
        </p:nvSpPr>
        <p:spPr>
          <a:xfrm>
            <a:off x="364468" y="654105"/>
            <a:ext cx="9963000" cy="841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3600"/>
              <a:buNone/>
              <a:defRPr sz="36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p:txBody>
      </p:sp>
      <p:sp>
        <p:nvSpPr>
          <p:cNvPr id="25" name="Google Shape;25;p3"/>
          <p:cNvSpPr txBox="1"/>
          <p:nvPr>
            <p:ph idx="1" type="body"/>
          </p:nvPr>
        </p:nvSpPr>
        <p:spPr>
          <a:xfrm>
            <a:off x="364468" y="1693927"/>
            <a:ext cx="9963000" cy="50214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SzPts val="14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100000"/>
              </a:lnSpc>
              <a:spcBef>
                <a:spcPts val="0"/>
              </a:spcBef>
              <a:spcAft>
                <a:spcPts val="0"/>
              </a:spcAft>
              <a:buSzPts val="1400"/>
              <a:buChar char="■"/>
              <a:defRPr/>
            </a:lvl6pPr>
            <a:lvl7pPr indent="-317500" lvl="6" marL="3200400" algn="l">
              <a:lnSpc>
                <a:spcPct val="100000"/>
              </a:lnSpc>
              <a:spcBef>
                <a:spcPts val="0"/>
              </a:spcBef>
              <a:spcAft>
                <a:spcPts val="0"/>
              </a:spcAft>
              <a:buSzPts val="1400"/>
              <a:buChar char="●"/>
              <a:defRPr/>
            </a:lvl7pPr>
            <a:lvl8pPr indent="-317500" lvl="7" marL="3657600" algn="l">
              <a:lnSpc>
                <a:spcPct val="100000"/>
              </a:lnSpc>
              <a:spcBef>
                <a:spcPts val="0"/>
              </a:spcBef>
              <a:spcAft>
                <a:spcPts val="0"/>
              </a:spcAft>
              <a:buSzPts val="1400"/>
              <a:buChar char="○"/>
              <a:defRPr/>
            </a:lvl8pPr>
            <a:lvl9pPr indent="-317500" lvl="8" marL="4114800" algn="l">
              <a:lnSpc>
                <a:spcPct val="100000"/>
              </a:lnSpc>
              <a:spcBef>
                <a:spcPts val="0"/>
              </a:spcBef>
              <a:spcAft>
                <a:spcPts val="0"/>
              </a:spcAft>
              <a:buSzPts val="1400"/>
              <a:buChar char="■"/>
              <a:defRPr/>
            </a:lvl9pPr>
          </a:lstStyle>
          <a:p/>
        </p:txBody>
      </p:sp>
      <p:sp>
        <p:nvSpPr>
          <p:cNvPr id="26" name="Google Shape;26;p3"/>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ditable title">
  <p:cSld name="CUSTOM_2">
    <p:spTree>
      <p:nvGrpSpPr>
        <p:cNvPr id="27" name="Shape 27"/>
        <p:cNvGrpSpPr/>
        <p:nvPr/>
      </p:nvGrpSpPr>
      <p:grpSpPr>
        <a:xfrm>
          <a:off x="0" y="0"/>
          <a:ext cx="0" cy="0"/>
          <a:chOff x="0" y="0"/>
          <a:chExt cx="0" cy="0"/>
        </a:xfrm>
      </p:grpSpPr>
      <p:sp>
        <p:nvSpPr>
          <p:cNvPr id="28" name="Google Shape;28;p4"/>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2200"/>
              <a:buFont typeface="Caveat"/>
              <a:buNone/>
              <a:defRPr b="1" sz="2200">
                <a:solidFill>
                  <a:schemeClr val="lt1"/>
                </a:solidFill>
                <a:latin typeface="Caveat"/>
                <a:ea typeface="Caveat"/>
                <a:cs typeface="Caveat"/>
                <a:sym typeface="Cavea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dk2"/>
              </a:buClr>
              <a:buSzPts val="1000"/>
              <a:buNone/>
              <a:defRPr b="1" sz="1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 Condensed">
  <p:cSld name="CUSTOM_1_1">
    <p:spTree>
      <p:nvGrpSpPr>
        <p:cNvPr id="31" name="Shape 31"/>
        <p:cNvGrpSpPr/>
        <p:nvPr/>
      </p:nvGrpSpPr>
      <p:grpSpPr>
        <a:xfrm>
          <a:off x="0" y="0"/>
          <a:ext cx="0" cy="0"/>
          <a:chOff x="0" y="0"/>
          <a:chExt cx="0" cy="0"/>
        </a:xfrm>
      </p:grpSpPr>
      <p:sp>
        <p:nvSpPr>
          <p:cNvPr id="32" name="Google Shape;32;p5"/>
          <p:cNvSpPr/>
          <p:nvPr/>
        </p:nvSpPr>
        <p:spPr>
          <a:xfrm>
            <a:off x="841500" y="476700"/>
            <a:ext cx="9009000" cy="6606600"/>
          </a:xfrm>
          <a:prstGeom prst="rect">
            <a:avLst/>
          </a:prstGeom>
          <a:solidFill>
            <a:srgbClr val="A7DAE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5"/>
          <p:cNvSpPr/>
          <p:nvPr/>
        </p:nvSpPr>
        <p:spPr>
          <a:xfrm flipH="1">
            <a:off x="4851025" y="2111722"/>
            <a:ext cx="2079600" cy="16305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5"/>
          <p:cNvSpPr/>
          <p:nvPr/>
        </p:nvSpPr>
        <p:spPr>
          <a:xfrm>
            <a:off x="4843358" y="3817851"/>
            <a:ext cx="2079600" cy="16926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5"/>
          <p:cNvSpPr/>
          <p:nvPr/>
        </p:nvSpPr>
        <p:spPr>
          <a:xfrm flipH="1">
            <a:off x="841500" y="2111725"/>
            <a:ext cx="3921900" cy="16305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5"/>
          <p:cNvSpPr/>
          <p:nvPr/>
        </p:nvSpPr>
        <p:spPr>
          <a:xfrm flipH="1">
            <a:off x="7002900" y="3817850"/>
            <a:ext cx="2847600" cy="16926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5"/>
          <p:cNvSpPr/>
          <p:nvPr/>
        </p:nvSpPr>
        <p:spPr>
          <a:xfrm flipH="1">
            <a:off x="2683800" y="3817851"/>
            <a:ext cx="2079600" cy="16926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8" name="Google Shape;38;p5"/>
          <p:cNvPicPr preferRelativeResize="0"/>
          <p:nvPr/>
        </p:nvPicPr>
        <p:blipFill rotWithShape="1">
          <a:blip r:embed="rId2">
            <a:alphaModFix/>
          </a:blip>
          <a:srcRect b="0" l="0" r="0" t="0"/>
          <a:stretch/>
        </p:blipFill>
        <p:spPr>
          <a:xfrm flipH="1">
            <a:off x="5285599" y="2321752"/>
            <a:ext cx="1210451" cy="1210451"/>
          </a:xfrm>
          <a:prstGeom prst="rect">
            <a:avLst/>
          </a:prstGeom>
          <a:noFill/>
          <a:ln>
            <a:noFill/>
          </a:ln>
        </p:spPr>
      </p:pic>
      <p:pic>
        <p:nvPicPr>
          <p:cNvPr id="39" name="Google Shape;39;p5"/>
          <p:cNvPicPr preferRelativeResize="0"/>
          <p:nvPr/>
        </p:nvPicPr>
        <p:blipFill rotWithShape="1">
          <a:blip r:embed="rId3">
            <a:alphaModFix/>
          </a:blip>
          <a:srcRect b="0" l="0" r="0" t="0"/>
          <a:stretch/>
        </p:blipFill>
        <p:spPr>
          <a:xfrm>
            <a:off x="5176900" y="4310154"/>
            <a:ext cx="1412502" cy="708000"/>
          </a:xfrm>
          <a:prstGeom prst="rect">
            <a:avLst/>
          </a:prstGeom>
          <a:noFill/>
          <a:ln>
            <a:noFill/>
          </a:ln>
        </p:spPr>
      </p:pic>
      <p:pic>
        <p:nvPicPr>
          <p:cNvPr id="40" name="Google Shape;40;p5"/>
          <p:cNvPicPr preferRelativeResize="0"/>
          <p:nvPr/>
        </p:nvPicPr>
        <p:blipFill rotWithShape="1">
          <a:blip r:embed="rId4">
            <a:alphaModFix/>
          </a:blip>
          <a:srcRect b="0" l="0" r="0" t="0"/>
          <a:stretch/>
        </p:blipFill>
        <p:spPr>
          <a:xfrm>
            <a:off x="3118374" y="4060621"/>
            <a:ext cx="1210450" cy="1207053"/>
          </a:xfrm>
          <a:prstGeom prst="rect">
            <a:avLst/>
          </a:prstGeom>
          <a:noFill/>
          <a:ln>
            <a:noFill/>
          </a:ln>
        </p:spPr>
      </p:pic>
      <p:sp>
        <p:nvSpPr>
          <p:cNvPr id="41" name="Google Shape;41;p5"/>
          <p:cNvSpPr txBox="1"/>
          <p:nvPr>
            <p:ph type="title"/>
          </p:nvPr>
        </p:nvSpPr>
        <p:spPr>
          <a:xfrm>
            <a:off x="920250" y="2110500"/>
            <a:ext cx="3921900" cy="1630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4800"/>
              <a:buFont typeface="Caveat"/>
              <a:buNone/>
              <a:defRPr b="1" sz="4800">
                <a:solidFill>
                  <a:schemeClr val="lt1"/>
                </a:solidFill>
                <a:latin typeface="Caveat"/>
                <a:ea typeface="Caveat"/>
                <a:cs typeface="Caveat"/>
                <a:sym typeface="Caveat"/>
              </a:defRPr>
            </a:lvl1pPr>
            <a:lvl2pPr lvl="1" algn="l">
              <a:lnSpc>
                <a:spcPct val="100000"/>
              </a:lnSpc>
              <a:spcBef>
                <a:spcPts val="0"/>
              </a:spcBef>
              <a:spcAft>
                <a:spcPts val="0"/>
              </a:spcAft>
              <a:buSzPts val="5000"/>
              <a:buNone/>
              <a:defRPr/>
            </a:lvl2pPr>
            <a:lvl3pPr lvl="2" algn="l">
              <a:lnSpc>
                <a:spcPct val="100000"/>
              </a:lnSpc>
              <a:spcBef>
                <a:spcPts val="0"/>
              </a:spcBef>
              <a:spcAft>
                <a:spcPts val="0"/>
              </a:spcAft>
              <a:buSzPts val="5000"/>
              <a:buNone/>
              <a:defRPr/>
            </a:lvl3pPr>
            <a:lvl4pPr lvl="3" algn="l">
              <a:lnSpc>
                <a:spcPct val="100000"/>
              </a:lnSpc>
              <a:spcBef>
                <a:spcPts val="0"/>
              </a:spcBef>
              <a:spcAft>
                <a:spcPts val="0"/>
              </a:spcAft>
              <a:buSzPts val="5000"/>
              <a:buNone/>
              <a:defRPr/>
            </a:lvl4pPr>
            <a:lvl5pPr lvl="4" algn="l">
              <a:lnSpc>
                <a:spcPct val="100000"/>
              </a:lnSpc>
              <a:spcBef>
                <a:spcPts val="0"/>
              </a:spcBef>
              <a:spcAft>
                <a:spcPts val="0"/>
              </a:spcAft>
              <a:buSzPts val="5000"/>
              <a:buNone/>
              <a:defRPr/>
            </a:lvl5pPr>
            <a:lvl6pPr lvl="5" algn="l">
              <a:lnSpc>
                <a:spcPct val="100000"/>
              </a:lnSpc>
              <a:spcBef>
                <a:spcPts val="0"/>
              </a:spcBef>
              <a:spcAft>
                <a:spcPts val="0"/>
              </a:spcAft>
              <a:buSzPts val="5000"/>
              <a:buNone/>
              <a:defRPr/>
            </a:lvl6pPr>
            <a:lvl7pPr lvl="6" algn="l">
              <a:lnSpc>
                <a:spcPct val="100000"/>
              </a:lnSpc>
              <a:spcBef>
                <a:spcPts val="0"/>
              </a:spcBef>
              <a:spcAft>
                <a:spcPts val="0"/>
              </a:spcAft>
              <a:buSzPts val="5000"/>
              <a:buNone/>
              <a:defRPr/>
            </a:lvl7pPr>
            <a:lvl8pPr lvl="7" algn="l">
              <a:lnSpc>
                <a:spcPct val="100000"/>
              </a:lnSpc>
              <a:spcBef>
                <a:spcPts val="0"/>
              </a:spcBef>
              <a:spcAft>
                <a:spcPts val="0"/>
              </a:spcAft>
              <a:buSzPts val="5000"/>
              <a:buNone/>
              <a:defRPr/>
            </a:lvl8pPr>
            <a:lvl9pPr lvl="8" algn="l">
              <a:lnSpc>
                <a:spcPct val="100000"/>
              </a:lnSpc>
              <a:spcBef>
                <a:spcPts val="0"/>
              </a:spcBef>
              <a:spcAft>
                <a:spcPts val="0"/>
              </a:spcAft>
              <a:buSzPts val="5000"/>
              <a:buNone/>
              <a:defRPr/>
            </a:lvl9pPr>
          </a:lstStyle>
          <a:p/>
        </p:txBody>
      </p:sp>
      <p:sp>
        <p:nvSpPr>
          <p:cNvPr id="42" name="Google Shape;42;p5"/>
          <p:cNvSpPr txBox="1"/>
          <p:nvPr>
            <p:ph idx="1" type="subTitle"/>
          </p:nvPr>
        </p:nvSpPr>
        <p:spPr>
          <a:xfrm>
            <a:off x="7002875" y="3817850"/>
            <a:ext cx="2847600" cy="16926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2000"/>
              <a:buNone/>
              <a:defRPr b="1"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5"/>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 Condensed 1">
  <p:cSld name="CUSTOM_1_1_2">
    <p:spTree>
      <p:nvGrpSpPr>
        <p:cNvPr id="44" name="Shape 44"/>
        <p:cNvGrpSpPr/>
        <p:nvPr/>
      </p:nvGrpSpPr>
      <p:grpSpPr>
        <a:xfrm>
          <a:off x="0" y="0"/>
          <a:ext cx="0" cy="0"/>
          <a:chOff x="0" y="0"/>
          <a:chExt cx="0" cy="0"/>
        </a:xfrm>
      </p:grpSpPr>
      <p:sp>
        <p:nvSpPr>
          <p:cNvPr id="45" name="Google Shape;45;p6"/>
          <p:cNvSpPr/>
          <p:nvPr/>
        </p:nvSpPr>
        <p:spPr>
          <a:xfrm>
            <a:off x="841500" y="476700"/>
            <a:ext cx="9009000" cy="6606600"/>
          </a:xfrm>
          <a:prstGeom prst="rect">
            <a:avLst/>
          </a:prstGeom>
          <a:solidFill>
            <a:srgbClr val="A7DAE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6"/>
          <p:cNvSpPr/>
          <p:nvPr/>
        </p:nvSpPr>
        <p:spPr>
          <a:xfrm flipH="1">
            <a:off x="4851025" y="2111722"/>
            <a:ext cx="2079600" cy="16305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6"/>
          <p:cNvSpPr/>
          <p:nvPr/>
        </p:nvSpPr>
        <p:spPr>
          <a:xfrm>
            <a:off x="4843358" y="3817851"/>
            <a:ext cx="2079600" cy="16926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6"/>
          <p:cNvSpPr/>
          <p:nvPr/>
        </p:nvSpPr>
        <p:spPr>
          <a:xfrm flipH="1">
            <a:off x="841500" y="2111725"/>
            <a:ext cx="3921900" cy="16305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6"/>
          <p:cNvSpPr/>
          <p:nvPr/>
        </p:nvSpPr>
        <p:spPr>
          <a:xfrm flipH="1">
            <a:off x="7002900" y="3817850"/>
            <a:ext cx="2847600" cy="16926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6"/>
          <p:cNvSpPr/>
          <p:nvPr/>
        </p:nvSpPr>
        <p:spPr>
          <a:xfrm flipH="1">
            <a:off x="2683800" y="3817851"/>
            <a:ext cx="2079600" cy="1692600"/>
          </a:xfrm>
          <a:prstGeom prst="rect">
            <a:avLst/>
          </a:prstGeom>
          <a:solidFill>
            <a:srgbClr val="4EB5C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1" name="Google Shape;51;p6"/>
          <p:cNvPicPr preferRelativeResize="0"/>
          <p:nvPr/>
        </p:nvPicPr>
        <p:blipFill rotWithShape="1">
          <a:blip r:embed="rId2">
            <a:alphaModFix/>
          </a:blip>
          <a:srcRect b="0" l="0" r="0" t="0"/>
          <a:stretch/>
        </p:blipFill>
        <p:spPr>
          <a:xfrm flipH="1">
            <a:off x="5285599" y="2321752"/>
            <a:ext cx="1210451" cy="1210451"/>
          </a:xfrm>
          <a:prstGeom prst="rect">
            <a:avLst/>
          </a:prstGeom>
          <a:noFill/>
          <a:ln>
            <a:noFill/>
          </a:ln>
        </p:spPr>
      </p:pic>
      <p:pic>
        <p:nvPicPr>
          <p:cNvPr id="52" name="Google Shape;52;p6"/>
          <p:cNvPicPr preferRelativeResize="0"/>
          <p:nvPr/>
        </p:nvPicPr>
        <p:blipFill rotWithShape="1">
          <a:blip r:embed="rId3">
            <a:alphaModFix/>
          </a:blip>
          <a:srcRect b="0" l="0" r="0" t="0"/>
          <a:stretch/>
        </p:blipFill>
        <p:spPr>
          <a:xfrm>
            <a:off x="5176900" y="4310154"/>
            <a:ext cx="1412502" cy="708000"/>
          </a:xfrm>
          <a:prstGeom prst="rect">
            <a:avLst/>
          </a:prstGeom>
          <a:noFill/>
          <a:ln>
            <a:noFill/>
          </a:ln>
        </p:spPr>
      </p:pic>
      <p:sp>
        <p:nvSpPr>
          <p:cNvPr id="53" name="Google Shape;53;p6"/>
          <p:cNvSpPr txBox="1"/>
          <p:nvPr>
            <p:ph type="title"/>
          </p:nvPr>
        </p:nvSpPr>
        <p:spPr>
          <a:xfrm>
            <a:off x="920250" y="2110500"/>
            <a:ext cx="3921900" cy="1630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4800"/>
              <a:buFont typeface="Caveat"/>
              <a:buNone/>
              <a:defRPr b="1" sz="4800">
                <a:solidFill>
                  <a:schemeClr val="lt1"/>
                </a:solidFill>
                <a:latin typeface="Caveat"/>
                <a:ea typeface="Caveat"/>
                <a:cs typeface="Caveat"/>
                <a:sym typeface="Caveat"/>
              </a:defRPr>
            </a:lvl1pPr>
            <a:lvl2pPr lvl="1" algn="l">
              <a:lnSpc>
                <a:spcPct val="100000"/>
              </a:lnSpc>
              <a:spcBef>
                <a:spcPts val="0"/>
              </a:spcBef>
              <a:spcAft>
                <a:spcPts val="0"/>
              </a:spcAft>
              <a:buSzPts val="5000"/>
              <a:buNone/>
              <a:defRPr/>
            </a:lvl2pPr>
            <a:lvl3pPr lvl="2" algn="l">
              <a:lnSpc>
                <a:spcPct val="100000"/>
              </a:lnSpc>
              <a:spcBef>
                <a:spcPts val="0"/>
              </a:spcBef>
              <a:spcAft>
                <a:spcPts val="0"/>
              </a:spcAft>
              <a:buSzPts val="5000"/>
              <a:buNone/>
              <a:defRPr/>
            </a:lvl3pPr>
            <a:lvl4pPr lvl="3" algn="l">
              <a:lnSpc>
                <a:spcPct val="100000"/>
              </a:lnSpc>
              <a:spcBef>
                <a:spcPts val="0"/>
              </a:spcBef>
              <a:spcAft>
                <a:spcPts val="0"/>
              </a:spcAft>
              <a:buSzPts val="5000"/>
              <a:buNone/>
              <a:defRPr/>
            </a:lvl4pPr>
            <a:lvl5pPr lvl="4" algn="l">
              <a:lnSpc>
                <a:spcPct val="100000"/>
              </a:lnSpc>
              <a:spcBef>
                <a:spcPts val="0"/>
              </a:spcBef>
              <a:spcAft>
                <a:spcPts val="0"/>
              </a:spcAft>
              <a:buSzPts val="5000"/>
              <a:buNone/>
              <a:defRPr/>
            </a:lvl5pPr>
            <a:lvl6pPr lvl="5" algn="l">
              <a:lnSpc>
                <a:spcPct val="100000"/>
              </a:lnSpc>
              <a:spcBef>
                <a:spcPts val="0"/>
              </a:spcBef>
              <a:spcAft>
                <a:spcPts val="0"/>
              </a:spcAft>
              <a:buSzPts val="5000"/>
              <a:buNone/>
              <a:defRPr/>
            </a:lvl6pPr>
            <a:lvl7pPr lvl="6" algn="l">
              <a:lnSpc>
                <a:spcPct val="100000"/>
              </a:lnSpc>
              <a:spcBef>
                <a:spcPts val="0"/>
              </a:spcBef>
              <a:spcAft>
                <a:spcPts val="0"/>
              </a:spcAft>
              <a:buSzPts val="5000"/>
              <a:buNone/>
              <a:defRPr/>
            </a:lvl7pPr>
            <a:lvl8pPr lvl="7" algn="l">
              <a:lnSpc>
                <a:spcPct val="100000"/>
              </a:lnSpc>
              <a:spcBef>
                <a:spcPts val="0"/>
              </a:spcBef>
              <a:spcAft>
                <a:spcPts val="0"/>
              </a:spcAft>
              <a:buSzPts val="5000"/>
              <a:buNone/>
              <a:defRPr/>
            </a:lvl8pPr>
            <a:lvl9pPr lvl="8" algn="l">
              <a:lnSpc>
                <a:spcPct val="100000"/>
              </a:lnSpc>
              <a:spcBef>
                <a:spcPts val="0"/>
              </a:spcBef>
              <a:spcAft>
                <a:spcPts val="0"/>
              </a:spcAft>
              <a:buSzPts val="5000"/>
              <a:buNone/>
              <a:defRPr/>
            </a:lvl9pPr>
          </a:lstStyle>
          <a:p/>
        </p:txBody>
      </p:sp>
      <p:sp>
        <p:nvSpPr>
          <p:cNvPr id="54" name="Google Shape;54;p6"/>
          <p:cNvSpPr txBox="1"/>
          <p:nvPr>
            <p:ph idx="1" type="subTitle"/>
          </p:nvPr>
        </p:nvSpPr>
        <p:spPr>
          <a:xfrm>
            <a:off x="7002875" y="3817850"/>
            <a:ext cx="2847600" cy="16926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2000"/>
              <a:buNone/>
              <a:defRPr b="1"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6"/>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pic>
        <p:nvPicPr>
          <p:cNvPr id="56" name="Google Shape;56;p6"/>
          <p:cNvPicPr preferRelativeResize="0"/>
          <p:nvPr/>
        </p:nvPicPr>
        <p:blipFill rotWithShape="1">
          <a:blip r:embed="rId4">
            <a:alphaModFix/>
          </a:blip>
          <a:srcRect b="0" l="0" r="0" t="0"/>
          <a:stretch/>
        </p:blipFill>
        <p:spPr>
          <a:xfrm>
            <a:off x="3118372" y="4030188"/>
            <a:ext cx="1210450" cy="126791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a:off x="372950" y="7131725"/>
            <a:ext cx="2050500" cy="278400"/>
          </a:xfrm>
          <a:prstGeom prst="rect">
            <a:avLst/>
          </a:prstGeom>
          <a:noFill/>
          <a:ln>
            <a:noFill/>
          </a:ln>
        </p:spPr>
        <p:txBody>
          <a:bodyPr anchorCtr="0" anchor="ctr" bIns="113275" lIns="113275" spcFirstLastPara="1" rIns="113275" wrap="square" tIns="113275">
            <a:noAutofit/>
          </a:bodyPr>
          <a:lstStyle/>
          <a:p>
            <a:pPr indent="0" lvl="0" marL="0" marR="0" rtl="0" algn="l">
              <a:lnSpc>
                <a:spcPct val="100000"/>
              </a:lnSpc>
              <a:spcBef>
                <a:spcPts val="0"/>
              </a:spcBef>
              <a:spcAft>
                <a:spcPts val="0"/>
              </a:spcAft>
              <a:buClr>
                <a:srgbClr val="000000"/>
              </a:buClr>
              <a:buSzPts val="900"/>
              <a:buFont typeface="Arial"/>
              <a:buNone/>
            </a:pPr>
            <a:r>
              <a:rPr b="0" i="0" lang="en-GB" sz="900" u="none" cap="none" strike="noStrike">
                <a:solidFill>
                  <a:schemeClr val="accent5"/>
                </a:solidFill>
                <a:latin typeface="Lato"/>
                <a:ea typeface="Lato"/>
                <a:cs typeface="Lato"/>
                <a:sym typeface="Lato"/>
              </a:rPr>
              <a:t>©  Copyright Kapow Primary 2022</a:t>
            </a:r>
            <a:endParaRPr b="0" i="0" sz="900" u="none" cap="none" strike="noStrike">
              <a:solidFill>
                <a:schemeClr val="accent5"/>
              </a:solidFill>
              <a:latin typeface="Lato"/>
              <a:ea typeface="Lato"/>
              <a:cs typeface="Lato"/>
              <a:sym typeface="Lato"/>
            </a:endParaRPr>
          </a:p>
        </p:txBody>
      </p:sp>
      <p:sp>
        <p:nvSpPr>
          <p:cNvPr id="7" name="Google Shape;7;p1"/>
          <p:cNvSpPr txBox="1"/>
          <p:nvPr/>
        </p:nvSpPr>
        <p:spPr>
          <a:xfrm>
            <a:off x="7319050" y="7109375"/>
            <a:ext cx="3000000" cy="323100"/>
          </a:xfrm>
          <a:prstGeom prst="rect">
            <a:avLst/>
          </a:prstGeom>
          <a:noFill/>
          <a:ln>
            <a:noFill/>
          </a:ln>
        </p:spPr>
        <p:txBody>
          <a:bodyPr anchorCtr="0" anchor="t" bIns="91425" lIns="91425" spcFirstLastPara="1" rIns="91425" wrap="square" tIns="91425">
            <a:spAutoFit/>
          </a:bodyPr>
          <a:lstStyle/>
          <a:p>
            <a:pPr indent="0" lvl="0" marL="0" marR="0" rtl="0" algn="r">
              <a:lnSpc>
                <a:spcPct val="100000"/>
              </a:lnSpc>
              <a:spcBef>
                <a:spcPts val="0"/>
              </a:spcBef>
              <a:spcAft>
                <a:spcPts val="0"/>
              </a:spcAft>
              <a:buClr>
                <a:srgbClr val="000000"/>
              </a:buClr>
              <a:buSzPts val="900"/>
              <a:buFont typeface="Arial"/>
              <a:buNone/>
            </a:pPr>
            <a:r>
              <a:rPr b="0" i="0" lang="en-GB" sz="900" u="none" cap="none" strike="noStrike">
                <a:solidFill>
                  <a:schemeClr val="accent5"/>
                </a:solidFill>
                <a:latin typeface="Lato"/>
                <a:ea typeface="Lato"/>
                <a:cs typeface="Lato"/>
                <a:sym typeface="Lato"/>
              </a:rPr>
              <a:t>	        www.kapowprimary.com</a:t>
            </a:r>
            <a:endParaRPr b="0" i="0" sz="900" u="none" cap="none" strike="noStrike">
              <a:solidFill>
                <a:schemeClr val="accent5"/>
              </a:solidFill>
              <a:latin typeface="Lato"/>
              <a:ea typeface="Lato"/>
              <a:cs typeface="Lato"/>
              <a:sym typeface="Lato"/>
            </a:endParaRPr>
          </a:p>
        </p:txBody>
      </p:sp>
      <p:sp>
        <p:nvSpPr>
          <p:cNvPr id="8" name="Google Shape;8;p1"/>
          <p:cNvSpPr txBox="1"/>
          <p:nvPr>
            <p:ph type="title"/>
          </p:nvPr>
        </p:nvSpPr>
        <p:spPr>
          <a:xfrm>
            <a:off x="328700" y="248750"/>
            <a:ext cx="10056300" cy="1741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1pPr>
            <a:lvl2pPr lvl="1"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2pPr>
            <a:lvl3pPr lvl="2"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3pPr>
            <a:lvl4pPr lvl="3"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4pPr>
            <a:lvl5pPr lvl="4"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5pPr>
            <a:lvl6pPr lvl="5"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6pPr>
            <a:lvl7pPr lvl="6"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7pPr>
            <a:lvl8pPr lvl="7"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8pPr>
            <a:lvl9pPr lvl="8" marR="0" rtl="0" algn="l">
              <a:lnSpc>
                <a:spcPct val="100000"/>
              </a:lnSpc>
              <a:spcBef>
                <a:spcPts val="0"/>
              </a:spcBef>
              <a:spcAft>
                <a:spcPts val="0"/>
              </a:spcAft>
              <a:buClr>
                <a:srgbClr val="000000"/>
              </a:buClr>
              <a:buSzPts val="5000"/>
              <a:buFont typeface="Caveat"/>
              <a:buNone/>
              <a:defRPr b="1" i="0" sz="5000" u="none" cap="none" strike="noStrike">
                <a:solidFill>
                  <a:srgbClr val="000000"/>
                </a:solidFill>
                <a:latin typeface="Caveat"/>
                <a:ea typeface="Caveat"/>
                <a:cs typeface="Caveat"/>
                <a:sym typeface="Caveat"/>
              </a:defRPr>
            </a:lvl9pPr>
          </a:lstStyle>
          <a:p/>
        </p:txBody>
      </p:sp>
      <p:sp>
        <p:nvSpPr>
          <p:cNvPr id="9" name="Google Shape;9;p1"/>
          <p:cNvSpPr txBox="1"/>
          <p:nvPr>
            <p:ph idx="1" type="body"/>
          </p:nvPr>
        </p:nvSpPr>
        <p:spPr>
          <a:xfrm>
            <a:off x="426425" y="1670125"/>
            <a:ext cx="9390000" cy="41487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1pPr>
            <a:lvl2pPr indent="-317500" lvl="1" marL="9144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2pPr>
            <a:lvl3pPr indent="-317500" lvl="2" marL="13716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3pPr>
            <a:lvl4pPr indent="-317500" lvl="3" marL="18288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4pPr>
            <a:lvl5pPr indent="-317500" lvl="4" marL="22860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5pPr>
            <a:lvl6pPr indent="-317500" lvl="5" marL="27432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6pPr>
            <a:lvl7pPr indent="-317500" lvl="6" marL="32004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7pPr>
            <a:lvl8pPr indent="-317500" lvl="7" marL="36576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8pPr>
            <a:lvl9pPr indent="-317500" lvl="8" marL="4114800" marR="0" rtl="0" algn="l">
              <a:lnSpc>
                <a:spcPct val="100000"/>
              </a:lnSpc>
              <a:spcBef>
                <a:spcPts val="0"/>
              </a:spcBef>
              <a:spcAft>
                <a:spcPts val="0"/>
              </a:spcAft>
              <a:buClr>
                <a:srgbClr val="000000"/>
              </a:buClr>
              <a:buSzPts val="1400"/>
              <a:buFont typeface="Lato"/>
              <a:buChar char="■"/>
              <a:defRPr b="0" i="0" sz="1400" u="none" cap="none" strike="noStrike">
                <a:solidFill>
                  <a:srgbClr val="000000"/>
                </a:solidFill>
                <a:latin typeface="Lato"/>
                <a:ea typeface="Lato"/>
                <a:cs typeface="Lato"/>
                <a:sym typeface="Lato"/>
              </a:defRPr>
            </a:lvl9pPr>
          </a:lstStyle>
          <a:p/>
        </p:txBody>
      </p:sp>
      <p:sp>
        <p:nvSpPr>
          <p:cNvPr id="10" name="Google Shape;10;p1"/>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lvl1pPr indent="0" lvl="0"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kapowprimary.com/subjects/design-technology/lower-key-stage-2/year-3/textiles-cushions/" TargetMode="External"/><Relationship Id="rId4" Type="http://schemas.openxmlformats.org/officeDocument/2006/relationships/hyperlink" Target="https://www.kapowprimary.com/subjects/design-technology/lower-key-stage-2/year-3/electrical-systems-electric-poster/" TargetMode="External"/><Relationship Id="rId9" Type="http://schemas.openxmlformats.org/officeDocument/2006/relationships/hyperlink" Target="https://www.kapowprimary.com/subjects/design-technology/lower-key-stage-2/year-3/structures-constructing-a-castle/" TargetMode="External"/><Relationship Id="rId5" Type="http://schemas.openxmlformats.org/officeDocument/2006/relationships/hyperlink" Target="https://www.kapowprimary.com/subjects/design-technology/lower-key-stage-2/year-3/electrical-systems-electric-poster/" TargetMode="External"/><Relationship Id="rId6" Type="http://schemas.openxmlformats.org/officeDocument/2006/relationships/hyperlink" Target="https://www.kapowprimary.com/subjects/design-technology/lower-key-stage-2/year-3/mechanical-systems-pneumatic-toys/" TargetMode="External"/><Relationship Id="rId7" Type="http://schemas.openxmlformats.org/officeDocument/2006/relationships/hyperlink" Target="https://www.kapowprimary.com/subjects/design-technology/lower-key-stage-2/year-3/digital-world/" TargetMode="External"/><Relationship Id="rId8" Type="http://schemas.openxmlformats.org/officeDocument/2006/relationships/hyperlink" Target="https://www.google.com/url?q=https://www.kapowprimary.com/subjects/design-technology/lower-key-stage-2/year-3/cooking-and-nutrition-eating-seasonally/&amp;sa=D&amp;source=editors&amp;ust=1698524994510940&amp;usg=AOvVaw03DnMuoUpR0trli2nJ_bBH"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kapowprimary.com/subjects/design-technology/lower-key-stage-2/year-3/textiles-cushions/" TargetMode="External"/><Relationship Id="rId4" Type="http://schemas.openxmlformats.org/officeDocument/2006/relationships/hyperlink" Target="https://www.kapowprimary.com/subjects/design-technology/lower-key-stage-2/year-3/electrical-systems-electric-poster/" TargetMode="External"/><Relationship Id="rId9" Type="http://schemas.openxmlformats.org/officeDocument/2006/relationships/hyperlink" Target="https://www.kapowprimary.com/subjects/design-technology/lower-key-stage-2/year-3/structures-constructing-a-castle/" TargetMode="External"/><Relationship Id="rId5" Type="http://schemas.openxmlformats.org/officeDocument/2006/relationships/hyperlink" Target="https://www.kapowprimary.com/subjects/design-technology/lower-key-stage-2/year-3/electrical-systems-electric-poster/" TargetMode="External"/><Relationship Id="rId6" Type="http://schemas.openxmlformats.org/officeDocument/2006/relationships/hyperlink" Target="https://www.kapowprimary.com/subjects/design-technology/lower-key-stage-2/year-3/mechanical-systems-pneumatic-toys/" TargetMode="External"/><Relationship Id="rId7" Type="http://schemas.openxmlformats.org/officeDocument/2006/relationships/hyperlink" Target="https://www.kapowprimary.com/subjects/design-technology/lower-key-stage-2/year-3/digital-world/" TargetMode="External"/><Relationship Id="rId8" Type="http://schemas.openxmlformats.org/officeDocument/2006/relationships/hyperlink" Target="https://www.google.com/url?q=https://www.kapowprimary.com/subjects/design-technology/lower-key-stage-2/year-3/cooking-and-nutrition-eating-seasonally/&amp;sa=D&amp;source=editors&amp;ust=1698524994510940&amp;usg=AOvVaw03DnMuoUpR0trli2nJ_bBH"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kapowprimary.com/subjects/design-technology/lower-key-stage-2/year-3/textiles-cushions/" TargetMode="External"/><Relationship Id="rId4" Type="http://schemas.openxmlformats.org/officeDocument/2006/relationships/hyperlink" Target="https://www.kapowprimary.com/subjects/design-technology/lower-key-stage-2/year-3/electrical-systems-electric-poster/" TargetMode="External"/><Relationship Id="rId9" Type="http://schemas.openxmlformats.org/officeDocument/2006/relationships/hyperlink" Target="https://www.kapowprimary.com/subjects/design-technology/lower-key-stage-2/year-3/structures-constructing-a-castle/" TargetMode="External"/><Relationship Id="rId5" Type="http://schemas.openxmlformats.org/officeDocument/2006/relationships/hyperlink" Target="https://www.kapowprimary.com/subjects/design-technology/lower-key-stage-2/year-3/electrical-systems-electric-poster/" TargetMode="External"/><Relationship Id="rId6" Type="http://schemas.openxmlformats.org/officeDocument/2006/relationships/hyperlink" Target="https://www.kapowprimary.com/subjects/design-technology/lower-key-stage-2/year-3/mechanical-systems-pneumatic-toys/" TargetMode="External"/><Relationship Id="rId7" Type="http://schemas.openxmlformats.org/officeDocument/2006/relationships/hyperlink" Target="https://www.kapowprimary.com/subjects/design-technology/lower-key-stage-2/year-3/digital-world/" TargetMode="External"/><Relationship Id="rId8" Type="http://schemas.openxmlformats.org/officeDocument/2006/relationships/hyperlink" Target="https://www.google.com/url?q=https://www.kapowprimary.com/subjects/design-technology/lower-key-stage-2/year-3/cooking-and-nutrition-eating-seasonally/&amp;sa=D&amp;source=editors&amp;ust=1698524994510940&amp;usg=AOvVaw03DnMuoUpR0trli2nJ_bBH"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kapowprimary.com/subjects/design-technology/lower-key-stage-2/year-3/textiles-cushions/" TargetMode="External"/><Relationship Id="rId4" Type="http://schemas.openxmlformats.org/officeDocument/2006/relationships/hyperlink" Target="https://www.kapowprimary.com/subjects/design-technology/lower-key-stage-2/year-3/electrical-systems-electric-poster/" TargetMode="External"/><Relationship Id="rId9" Type="http://schemas.openxmlformats.org/officeDocument/2006/relationships/hyperlink" Target="https://www.kapowprimary.com/subjects/design-technology/lower-key-stage-2/year-3/structures-constructing-a-castle/" TargetMode="External"/><Relationship Id="rId5" Type="http://schemas.openxmlformats.org/officeDocument/2006/relationships/hyperlink" Target="https://www.kapowprimary.com/subjects/design-technology/lower-key-stage-2/year-3/electrical-systems-electric-poster/" TargetMode="External"/><Relationship Id="rId6" Type="http://schemas.openxmlformats.org/officeDocument/2006/relationships/hyperlink" Target="https://www.kapowprimary.com/subjects/design-technology/lower-key-stage-2/year-3/mechanical-systems-pneumatic-toys/" TargetMode="External"/><Relationship Id="rId7" Type="http://schemas.openxmlformats.org/officeDocument/2006/relationships/hyperlink" Target="https://www.kapowprimary.com/subjects/design-technology/lower-key-stage-2/year-3/digital-world/" TargetMode="External"/><Relationship Id="rId8" Type="http://schemas.openxmlformats.org/officeDocument/2006/relationships/hyperlink" Target="https://www.google.com/url?q=https://www.kapowprimary.com/subjects/design-technology/lower-key-stage-2/year-3/cooking-and-nutrition-eating-seasonally/&amp;sa=D&amp;source=editors&amp;ust=1698524994510940&amp;usg=AOvVaw03DnMuoUpR0trli2nJ_bBH"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kapowprimary.com/subjects/design-technology/lower-key-stage-2/year-4/electrical-systems-torches/" TargetMode="External"/><Relationship Id="rId4" Type="http://schemas.openxmlformats.org/officeDocument/2006/relationships/hyperlink" Target="https://www.kapowprimary.com/subjects/design-technology/lower-key-stage-2/year-4/mechanical-systems-making-a-slingshot-car/" TargetMode="External"/><Relationship Id="rId5" Type="http://schemas.openxmlformats.org/officeDocument/2006/relationships/hyperlink" Target="https://www.kapowprimary.com/subjects/design-technology/lower-key-stage-2/year-4/year-4-digital-world/" TargetMode="External"/><Relationship Id="rId6" Type="http://schemas.openxmlformats.org/officeDocument/2006/relationships/hyperlink" Target="https://www.kapowprimary.com/subjects/design-technology/lower-key-stage-2/year-4/new-cooking-and-nutrition-adapting-a-recipe/" TargetMode="External"/><Relationship Id="rId7" Type="http://schemas.openxmlformats.org/officeDocument/2006/relationships/hyperlink" Target="https://www.kapowprimary.com/subjects/design-technology/lower-key-stage-2/year-4/structure-pavilions/" TargetMode="External"/><Relationship Id="rId8" Type="http://schemas.openxmlformats.org/officeDocument/2006/relationships/hyperlink" Target="https://www.kapowprimary.com/subjects/design-technology/lower-key-stage-2/year-4/textiles-fastening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kapowprimary.com/subjects/design-technology/lower-key-stage-2/year-4/electrical-systems-torches/" TargetMode="External"/><Relationship Id="rId4" Type="http://schemas.openxmlformats.org/officeDocument/2006/relationships/hyperlink" Target="https://www.kapowprimary.com/subjects/design-technology/lower-key-stage-2/year-4/mechanical-systems-making-a-slingshot-car/" TargetMode="External"/><Relationship Id="rId5" Type="http://schemas.openxmlformats.org/officeDocument/2006/relationships/hyperlink" Target="https://www.kapowprimary.com/subjects/design-technology/lower-key-stage-2/year-4/year-4-digital-world/" TargetMode="External"/><Relationship Id="rId6" Type="http://schemas.openxmlformats.org/officeDocument/2006/relationships/hyperlink" Target="https://www.kapowprimary.com/subjects/design-technology/lower-key-stage-2/year-4/new-cooking-and-nutrition-adapting-a-recipe/" TargetMode="External"/><Relationship Id="rId7" Type="http://schemas.openxmlformats.org/officeDocument/2006/relationships/hyperlink" Target="https://www.kapowprimary.com/subjects/design-technology/lower-key-stage-2/year-4/structure-pavilions/" TargetMode="External"/><Relationship Id="rId8" Type="http://schemas.openxmlformats.org/officeDocument/2006/relationships/hyperlink" Target="https://www.kapowprimary.com/subjects/design-technology/lower-key-stage-2/year-4/textiles-fastening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kapowprimary.com/subjects/design-technology/lower-key-stage-2/year-4/electrical-systems-torches/" TargetMode="External"/><Relationship Id="rId4" Type="http://schemas.openxmlformats.org/officeDocument/2006/relationships/hyperlink" Target="https://www.kapowprimary.com/subjects/design-technology/lower-key-stage-2/year-4/mechanical-systems-making-a-slingshot-car/" TargetMode="External"/><Relationship Id="rId5" Type="http://schemas.openxmlformats.org/officeDocument/2006/relationships/hyperlink" Target="https://www.kapowprimary.com/subjects/design-technology/lower-key-stage-2/year-4/year-4-digital-world/" TargetMode="External"/><Relationship Id="rId6" Type="http://schemas.openxmlformats.org/officeDocument/2006/relationships/hyperlink" Target="https://www.kapowprimary.com/subjects/design-technology/lower-key-stage-2/year-4/new-cooking-and-nutrition-adapting-a-recipe/" TargetMode="External"/><Relationship Id="rId7" Type="http://schemas.openxmlformats.org/officeDocument/2006/relationships/hyperlink" Target="https://www.kapowprimary.com/subjects/design-technology/lower-key-stage-2/year-4/structure-pavilions/" TargetMode="External"/><Relationship Id="rId8" Type="http://schemas.openxmlformats.org/officeDocument/2006/relationships/hyperlink" Target="https://www.kapowprimary.com/subjects/design-technology/lower-key-stage-2/year-4/textiles-fastening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www.kapowprimary.com/subjects/design-technology/lower-key-stage-2/year-4/electrical-systems-torches/" TargetMode="External"/><Relationship Id="rId4" Type="http://schemas.openxmlformats.org/officeDocument/2006/relationships/hyperlink" Target="https://www.kapowprimary.com/subjects/design-technology/lower-key-stage-2/year-4/mechanical-systems-making-a-slingshot-car/" TargetMode="External"/><Relationship Id="rId5" Type="http://schemas.openxmlformats.org/officeDocument/2006/relationships/hyperlink" Target="https://www.kapowprimary.com/subjects/design-technology/lower-key-stage-2/year-4/year-4-digital-world/" TargetMode="External"/><Relationship Id="rId6" Type="http://schemas.openxmlformats.org/officeDocument/2006/relationships/hyperlink" Target="https://www.kapowprimary.com/subjects/design-technology/lower-key-stage-2/year-4/new-cooking-and-nutrition-adapting-a-recipe/" TargetMode="External"/><Relationship Id="rId7" Type="http://schemas.openxmlformats.org/officeDocument/2006/relationships/hyperlink" Target="https://www.kapowprimary.com/subjects/design-technology/lower-key-stage-2/year-4/structure-pavilions/" TargetMode="External"/><Relationship Id="rId8" Type="http://schemas.openxmlformats.org/officeDocument/2006/relationships/hyperlink" Target="https://www.kapowprimary.com/subjects/design-technology/lower-key-stage-2/year-4/textiles-fastening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kapowprimary.com/subjects/design-technology/upper-key-stage-2/year-5/mechanical-systems-making-a-pop-up-book/" TargetMode="External"/><Relationship Id="rId4" Type="http://schemas.openxmlformats.org/officeDocument/2006/relationships/hyperlink" Target="https://www.kapowprimary.com/subjects/design-technology/upper-key-stage-2/year-5/electrical-systems-doodlers-coming-soon/" TargetMode="External"/><Relationship Id="rId5" Type="http://schemas.openxmlformats.org/officeDocument/2006/relationships/hyperlink" Target="https://www.kapowprimary.com/subjects/design-technology/upper-key-stage-2/year-5/digital-world-monitoring-devices/" TargetMode="External"/><Relationship Id="rId6" Type="http://schemas.openxmlformats.org/officeDocument/2006/relationships/hyperlink" Target="https://www.kapowprimary.com/subjects/design-technology/upper-key-stage-2/year-5/new-cooking-and-nutrition-developing-a-recipe/" TargetMode="External"/><Relationship Id="rId7" Type="http://schemas.openxmlformats.org/officeDocument/2006/relationships/hyperlink" Target="https://www.kapowprimary.com/subjects/design-technology/upper-key-stage-2/year-5/structure-bridges/" TargetMode="External"/><Relationship Id="rId8" Type="http://schemas.openxmlformats.org/officeDocument/2006/relationships/hyperlink" Target="https://www.kapowprimary.com/subjects/design-technology/upper-key-stage-2/year-5/textiles-stuffed-toy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kapowprimary.com/subjects/design-technology/upper-key-stage-2/year-5/mechanical-systems-making-a-pop-up-book/" TargetMode="External"/><Relationship Id="rId4" Type="http://schemas.openxmlformats.org/officeDocument/2006/relationships/hyperlink" Target="https://www.kapowprimary.com/subjects/design-technology/upper-key-stage-2/year-5/electrical-systems-doodlers-coming-soon/" TargetMode="External"/><Relationship Id="rId5" Type="http://schemas.openxmlformats.org/officeDocument/2006/relationships/hyperlink" Target="https://www.kapowprimary.com/subjects/design-technology/upper-key-stage-2/year-5/digital-world-monitoring-devices/" TargetMode="External"/><Relationship Id="rId6" Type="http://schemas.openxmlformats.org/officeDocument/2006/relationships/hyperlink" Target="https://www.kapowprimary.com/subjects/design-technology/upper-key-stage-2/year-5/new-cooking-and-nutrition-developing-a-recipe/" TargetMode="External"/><Relationship Id="rId7" Type="http://schemas.openxmlformats.org/officeDocument/2006/relationships/hyperlink" Target="https://www.kapowprimary.com/subjects/design-technology/upper-key-stage-2/year-5/structure-bridges/" TargetMode="External"/><Relationship Id="rId8" Type="http://schemas.openxmlformats.org/officeDocument/2006/relationships/hyperlink" Target="https://www.kapowprimary.com/subjects/design-technology/upper-key-stage-2/year-5/textiles-stuffed-toy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kapowprimary.com/featured_documents/design-and-technology-personal-development-smsc-and-british-values-mappin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www.kapowprimary.com/subjects/design-technology/upper-key-stage-2/year-5/mechanical-systems-making-a-pop-up-book/" TargetMode="External"/><Relationship Id="rId4" Type="http://schemas.openxmlformats.org/officeDocument/2006/relationships/hyperlink" Target="https://www.kapowprimary.com/subjects/design-technology/upper-key-stage-2/year-5/electrical-systems-doodlers-coming-soon/" TargetMode="External"/><Relationship Id="rId5" Type="http://schemas.openxmlformats.org/officeDocument/2006/relationships/hyperlink" Target="https://www.kapowprimary.com/subjects/design-technology/upper-key-stage-2/year-5/digital-world-monitoring-devices/" TargetMode="External"/><Relationship Id="rId6" Type="http://schemas.openxmlformats.org/officeDocument/2006/relationships/hyperlink" Target="https://www.kapowprimary.com/subjects/design-technology/upper-key-stage-2/year-5/new-cooking-and-nutrition-developing-a-recipe/" TargetMode="External"/><Relationship Id="rId7" Type="http://schemas.openxmlformats.org/officeDocument/2006/relationships/hyperlink" Target="https://www.kapowprimary.com/subjects/design-technology/upper-key-stage-2/year-5/structure-bridges/" TargetMode="External"/><Relationship Id="rId8" Type="http://schemas.openxmlformats.org/officeDocument/2006/relationships/hyperlink" Target="https://www.kapowprimary.com/subjects/design-technology/upper-key-stage-2/year-5/textiles-stuffed-toy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kapowprimary.com/subjects/design-technology/upper-key-stage-2/year-5/mechanical-systems-making-a-pop-up-book/" TargetMode="External"/><Relationship Id="rId4" Type="http://schemas.openxmlformats.org/officeDocument/2006/relationships/hyperlink" Target="https://www.kapowprimary.com/subjects/design-technology/upper-key-stage-2/year-5/electrical-systems-doodlers-coming-soon/" TargetMode="External"/><Relationship Id="rId5" Type="http://schemas.openxmlformats.org/officeDocument/2006/relationships/hyperlink" Target="https://www.kapowprimary.com/subjects/design-technology/upper-key-stage-2/year-5/digital-world-monitoring-devices/" TargetMode="External"/><Relationship Id="rId6" Type="http://schemas.openxmlformats.org/officeDocument/2006/relationships/hyperlink" Target="https://www.kapowprimary.com/subjects/design-technology/upper-key-stage-2/year-5/new-cooking-and-nutrition-developing-a-recipe/" TargetMode="External"/><Relationship Id="rId7" Type="http://schemas.openxmlformats.org/officeDocument/2006/relationships/hyperlink" Target="https://www.kapowprimary.com/subjects/design-technology/upper-key-stage-2/year-5/structure-bridges/" TargetMode="External"/><Relationship Id="rId8" Type="http://schemas.openxmlformats.org/officeDocument/2006/relationships/hyperlink" Target="https://www.kapowprimary.com/subjects/design-technology/upper-key-stage-2/year-5/textiles-stuffed-toy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www.kapowprimary.com/subjects/design-technology/upper-key-stage-2/year-6/digital-world-navigating-the-world/" TargetMode="External"/><Relationship Id="rId4" Type="http://schemas.openxmlformats.org/officeDocument/2006/relationships/hyperlink" Target="https://www.kapowprimary.com/subjects/design-technology/upper-key-stage-2/year-6/new-cooking-and-nutrition-come-dine-with-me/" TargetMode="External"/><Relationship Id="rId5" Type="http://schemas.openxmlformats.org/officeDocument/2006/relationships/hyperlink" Target="https://www.kapowprimary.com/subjects/design-technology/upper-key-stage-2/year-6/structure-playgrounds/" TargetMode="External"/><Relationship Id="rId6" Type="http://schemas.openxmlformats.org/officeDocument/2006/relationships/hyperlink" Target="https://www.kapowprimary.com/subjects/design-technology/upper-key-stage-2/year-6/textiles-waistcoats/" TargetMode="External"/><Relationship Id="rId7" Type="http://schemas.openxmlformats.org/officeDocument/2006/relationships/hyperlink" Target="https://www.kapowprimary.com/subjects/design-technology/upper-key-stage-2/year-6/electrical-systems-steady-hand-game/" TargetMode="External"/><Relationship Id="rId8" Type="http://schemas.openxmlformats.org/officeDocument/2006/relationships/hyperlink" Target="https://www.kapowprimary.com/subjects/design-technology/upper-key-stage-2/year-6/mechanical-systems-automata-toy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www.kapowprimary.com/subjects/design-technology/upper-key-stage-2/year-6/digital-world-navigating-the-world/" TargetMode="External"/><Relationship Id="rId4" Type="http://schemas.openxmlformats.org/officeDocument/2006/relationships/hyperlink" Target="https://www.kapowprimary.com/subjects/design-technology/upper-key-stage-2/year-6/new-cooking-and-nutrition-come-dine-with-me/" TargetMode="External"/><Relationship Id="rId5" Type="http://schemas.openxmlformats.org/officeDocument/2006/relationships/hyperlink" Target="https://www.kapowprimary.com/subjects/design-technology/upper-key-stage-2/year-6/structure-playgrounds/" TargetMode="External"/><Relationship Id="rId6" Type="http://schemas.openxmlformats.org/officeDocument/2006/relationships/hyperlink" Target="https://www.kapowprimary.com/subjects/design-technology/upper-key-stage-2/year-6/textiles-waistcoats/" TargetMode="External"/><Relationship Id="rId7" Type="http://schemas.openxmlformats.org/officeDocument/2006/relationships/hyperlink" Target="https://www.kapowprimary.com/subjects/design-technology/upper-key-stage-2/year-6/electrical-systems-steady-hand-game/" TargetMode="External"/><Relationship Id="rId8" Type="http://schemas.openxmlformats.org/officeDocument/2006/relationships/hyperlink" Target="https://www.kapowprimary.com/subjects/design-technology/upper-key-stage-2/year-6/mechanical-systems-automata-toy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www.kapowprimary.com/subjects/design-technology/upper-key-stage-2/year-6/digital-world-navigating-the-world/" TargetMode="External"/><Relationship Id="rId4" Type="http://schemas.openxmlformats.org/officeDocument/2006/relationships/hyperlink" Target="https://www.kapowprimary.com/subjects/design-technology/upper-key-stage-2/year-6/new-cooking-and-nutrition-come-dine-with-me/" TargetMode="External"/><Relationship Id="rId5" Type="http://schemas.openxmlformats.org/officeDocument/2006/relationships/hyperlink" Target="https://www.kapowprimary.com/subjects/design-technology/upper-key-stage-2/year-6/structure-playgrounds/" TargetMode="External"/><Relationship Id="rId6" Type="http://schemas.openxmlformats.org/officeDocument/2006/relationships/hyperlink" Target="https://www.kapowprimary.com/subjects/design-technology/upper-key-stage-2/year-6/textiles-waistcoats/" TargetMode="External"/><Relationship Id="rId7" Type="http://schemas.openxmlformats.org/officeDocument/2006/relationships/hyperlink" Target="https://www.kapowprimary.com/subjects/design-technology/upper-key-stage-2/year-6/electrical-systems-steady-hand-game/" TargetMode="External"/><Relationship Id="rId8" Type="http://schemas.openxmlformats.org/officeDocument/2006/relationships/hyperlink" Target="https://www.kapowprimary.com/subjects/design-technology/upper-key-stage-2/year-6/mechanical-systems-automata-toy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s://www.kapowprimary.com/subjects/design-technology/upper-key-stage-2/year-6/digital-world-navigating-the-world/" TargetMode="External"/><Relationship Id="rId4" Type="http://schemas.openxmlformats.org/officeDocument/2006/relationships/hyperlink" Target="https://www.kapowprimary.com/subjects/design-technology/upper-key-stage-2/year-6/new-cooking-and-nutrition-come-dine-with-me/" TargetMode="External"/><Relationship Id="rId5" Type="http://schemas.openxmlformats.org/officeDocument/2006/relationships/hyperlink" Target="https://www.kapowprimary.com/subjects/design-technology/upper-key-stage-2/year-6/structure-playgrounds/" TargetMode="External"/><Relationship Id="rId6" Type="http://schemas.openxmlformats.org/officeDocument/2006/relationships/hyperlink" Target="https://www.kapowprimary.com/subjects/design-technology/upper-key-stage-2/year-6/textiles-waistcoats/" TargetMode="External"/><Relationship Id="rId7" Type="http://schemas.openxmlformats.org/officeDocument/2006/relationships/hyperlink" Target="https://www.kapowprimary.com/subjects/design-technology/upper-key-stage-2/year-6/electrical-systems-steady-hand-game/" TargetMode="External"/><Relationship Id="rId8" Type="http://schemas.openxmlformats.org/officeDocument/2006/relationships/hyperlink" Target="https://www.kapowprimary.com/subjects/design-technology/upper-key-stage-2/year-6/mechanical-systems-automata-toy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1" Type="http://schemas.openxmlformats.org/officeDocument/2006/relationships/hyperlink" Target="https://www.kapowprimary.com/subjects/design-technology/key-stage-1/year-2/mechanisms-making-a-moving-monster/" TargetMode="External"/><Relationship Id="rId10" Type="http://schemas.openxmlformats.org/officeDocument/2006/relationships/hyperlink" Target="https://www.kapowprimary.com/subjects/design-technology/key-stage-1/year-2/cooking-and-nutrition-balanced-diet/" TargetMode="External"/><Relationship Id="rId13" Type="http://schemas.openxmlformats.org/officeDocument/2006/relationships/hyperlink" Target="https://www.kapowprimary.com/subjects/design-technology/key-stage-1/year-2/textiles-pouches/" TargetMode="External"/><Relationship Id="rId12" Type="http://schemas.openxmlformats.org/officeDocument/2006/relationships/hyperlink" Target="https://www.kapowprimary.com/subjects/design-technology/key-stage-1/year-2/structures-baby-bears-chair/" TargetMode="External"/><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hyperlink" Target="https://www.google.com/url?q=https://www.kapowprimary.com/subjects/design-technology/key-stage-1/year-1/cooking-and-nutrition-smoothies/&amp;sa=D&amp;source=editors&amp;ust=1698524994503208&amp;usg=AOvVaw3o_bdyRcEzyYRPlzRa_6n7" TargetMode="External"/><Relationship Id="rId4" Type="http://schemas.openxmlformats.org/officeDocument/2006/relationships/hyperlink" Target="https://www.kapowprimary.com/subjects/design-technology/key-stage-1/year-1/mechanisms-making-a-moving-story-book/" TargetMode="External"/><Relationship Id="rId9" Type="http://schemas.openxmlformats.org/officeDocument/2006/relationships/hyperlink" Target="https://www.kapowprimary.com/subjects/design-technology/key-stage-1/year-2/cooking-and-nutrition-balanced-diet/" TargetMode="External"/><Relationship Id="rId15" Type="http://schemas.openxmlformats.org/officeDocument/2006/relationships/slide" Target="/ppt/slides/slide8.xml"/><Relationship Id="rId14" Type="http://schemas.openxmlformats.org/officeDocument/2006/relationships/slide" Target="/ppt/slides/slide8.xml"/><Relationship Id="rId5" Type="http://schemas.openxmlformats.org/officeDocument/2006/relationships/hyperlink" Target="https://www.kapowprimary.com/subjects/design-technology/key-stage-1/year-1/ks1-y1-design-and-technology-constructing-windmills/" TargetMode="External"/><Relationship Id="rId6" Type="http://schemas.openxmlformats.org/officeDocument/2006/relationships/hyperlink" Target="https://www.kapowprimary.com/subjects/design-technology/key-stage-1/year-1/textiles-puppets/" TargetMode="External"/><Relationship Id="rId7" Type="http://schemas.openxmlformats.org/officeDocument/2006/relationships/hyperlink" Target="https://www.kapowprimary.com/subjects/design-technology/key-stage-1/year-1/mechanisms-wheels-and-axles/" TargetMode="External"/><Relationship Id="rId8" Type="http://schemas.openxmlformats.org/officeDocument/2006/relationships/hyperlink" Target="https://www.kapowprimary.com/subjects/design-technology/key-stage-1/year-2/mechanisms-fairground-whee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0" Type="http://schemas.openxmlformats.org/officeDocument/2006/relationships/slide" Target="/ppt/slides/slide12.xml"/><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hyperlink" Target="https://www.kapowprimary.com/subjects/design-technology/lower-key-stage-2/year-3/textiles-cushions/" TargetMode="External"/><Relationship Id="rId4" Type="http://schemas.openxmlformats.org/officeDocument/2006/relationships/hyperlink" Target="https://www.kapowprimary.com/subjects/design-technology/lower-key-stage-2/year-3/electrical-systems-electric-poster/" TargetMode="External"/><Relationship Id="rId9" Type="http://schemas.openxmlformats.org/officeDocument/2006/relationships/hyperlink" Target="https://www.kapowprimary.com/subjects/design-technology/lower-key-stage-2/year-3/structures-constructing-a-castle/" TargetMode="External"/><Relationship Id="rId5" Type="http://schemas.openxmlformats.org/officeDocument/2006/relationships/hyperlink" Target="https://www.kapowprimary.com/subjects/design-technology/lower-key-stage-2/year-3/electrical-systems-electric-poster/" TargetMode="External"/><Relationship Id="rId6" Type="http://schemas.openxmlformats.org/officeDocument/2006/relationships/hyperlink" Target="https://www.kapowprimary.com/subjects/design-technology/lower-key-stage-2/year-3/mechanical-systems-pneumatic-toys/" TargetMode="External"/><Relationship Id="rId7" Type="http://schemas.openxmlformats.org/officeDocument/2006/relationships/hyperlink" Target="https://www.kapowprimary.com/subjects/design-technology/lower-key-stage-2/year-3/digital-world/" TargetMode="External"/><Relationship Id="rId8" Type="http://schemas.openxmlformats.org/officeDocument/2006/relationships/hyperlink" Target="https://www.google.com/url?q=https://www.kapowprimary.com/subjects/design-technology/lower-key-stage-2/year-3/cooking-and-nutrition-eating-seasonally/&amp;sa=D&amp;source=editors&amp;ust=1698524994510940&amp;usg=AOvVaw03DnMuoUpR0trli2nJ_bBH"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hyperlink" Target="https://www.kapowprimary.com/subjects/design-technology/lower-key-stage-2/year-4/electrical-systems-torches/" TargetMode="External"/><Relationship Id="rId4" Type="http://schemas.openxmlformats.org/officeDocument/2006/relationships/hyperlink" Target="https://www.kapowprimary.com/subjects/design-technology/lower-key-stage-2/year-4/mechanical-systems-making-a-slingshot-car/" TargetMode="External"/><Relationship Id="rId9" Type="http://schemas.openxmlformats.org/officeDocument/2006/relationships/slide" Target="/ppt/slides/slide16.xml"/><Relationship Id="rId5" Type="http://schemas.openxmlformats.org/officeDocument/2006/relationships/hyperlink" Target="https://www.kapowprimary.com/subjects/design-technology/lower-key-stage-2/year-4/year-4-digital-world/" TargetMode="External"/><Relationship Id="rId6" Type="http://schemas.openxmlformats.org/officeDocument/2006/relationships/hyperlink" Target="https://www.kapowprimary.com/subjects/design-technology/lower-key-stage-2/year-4/new-cooking-and-nutrition-adapting-a-recipe/" TargetMode="External"/><Relationship Id="rId7" Type="http://schemas.openxmlformats.org/officeDocument/2006/relationships/hyperlink" Target="https://www.kapowprimary.com/subjects/design-technology/lower-key-stage-2/year-4/structure-pavilions/" TargetMode="External"/><Relationship Id="rId8" Type="http://schemas.openxmlformats.org/officeDocument/2006/relationships/hyperlink" Target="https://www.kapowprimary.com/subjects/design-technology/lower-key-stage-2/year-4/textiles-fastening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s://www.kapowprimary.com/subjects/design-technology/upper-key-stage-2/year-5/mechanical-systems-making-a-pop-up-book/" TargetMode="External"/><Relationship Id="rId4" Type="http://schemas.openxmlformats.org/officeDocument/2006/relationships/hyperlink" Target="https://www.kapowprimary.com/subjects/design-technology/upper-key-stage-2/year-5/electrical-systems-doodlers-coming-soon/" TargetMode="External"/><Relationship Id="rId9" Type="http://schemas.openxmlformats.org/officeDocument/2006/relationships/slide" Target="/ppt/slides/slide20.xml"/><Relationship Id="rId5" Type="http://schemas.openxmlformats.org/officeDocument/2006/relationships/hyperlink" Target="https://www.kapowprimary.com/subjects/design-technology/upper-key-stage-2/year-5/digital-world-monitoring-devices/" TargetMode="External"/><Relationship Id="rId6" Type="http://schemas.openxmlformats.org/officeDocument/2006/relationships/hyperlink" Target="https://www.kapowprimary.com/subjects/design-technology/upper-key-stage-2/year-5/new-cooking-and-nutrition-developing-a-recipe/" TargetMode="External"/><Relationship Id="rId7" Type="http://schemas.openxmlformats.org/officeDocument/2006/relationships/hyperlink" Target="https://www.kapowprimary.com/subjects/design-technology/upper-key-stage-2/year-5/structure-bridges/" TargetMode="External"/><Relationship Id="rId8" Type="http://schemas.openxmlformats.org/officeDocument/2006/relationships/hyperlink" Target="https://www.kapowprimary.com/subjects/design-technology/upper-key-stage-2/year-5/textiles-stuffed-toys/"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hyperlink" Target="https://www.kapowprimary.com/subjects/design-technology/upper-key-stage-2/year-6/digital-world-navigating-the-world/" TargetMode="External"/><Relationship Id="rId4" Type="http://schemas.openxmlformats.org/officeDocument/2006/relationships/hyperlink" Target="https://www.kapowprimary.com/subjects/design-technology/upper-key-stage-2/year-6/new-cooking-and-nutrition-come-dine-with-me/" TargetMode="External"/><Relationship Id="rId9" Type="http://schemas.openxmlformats.org/officeDocument/2006/relationships/slide" Target="/ppt/slides/slide24.xml"/><Relationship Id="rId5" Type="http://schemas.openxmlformats.org/officeDocument/2006/relationships/hyperlink" Target="https://www.kapowprimary.com/subjects/design-technology/upper-key-stage-2/year-6/structure-playgrounds/" TargetMode="External"/><Relationship Id="rId6" Type="http://schemas.openxmlformats.org/officeDocument/2006/relationships/hyperlink" Target="https://www.kapowprimary.com/subjects/design-technology/upper-key-stage-2/year-6/textiles-waistcoats/" TargetMode="External"/><Relationship Id="rId7" Type="http://schemas.openxmlformats.org/officeDocument/2006/relationships/hyperlink" Target="https://www.kapowprimary.com/subjects/design-technology/upper-key-stage-2/year-6/electrical-systems-steady-hand-game/" TargetMode="External"/><Relationship Id="rId8" Type="http://schemas.openxmlformats.org/officeDocument/2006/relationships/hyperlink" Target="https://www.kapowprimary.com/subjects/design-technology/upper-key-stage-2/year-6/mechanical-systems-automata-toy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11.png"/><Relationship Id="rId7" Type="http://schemas.openxmlformats.org/officeDocument/2006/relationships/image" Target="../media/image10.png"/></Relationships>
</file>

<file path=ppt/slides/_rels/slide6.xml.rels><?xml version="1.0" encoding="UTF-8" standalone="yes"?><Relationships xmlns="http://schemas.openxmlformats.org/package/2006/relationships"><Relationship Id="rId11" Type="http://schemas.openxmlformats.org/officeDocument/2006/relationships/hyperlink" Target="https://www.google.com/url?q=https://www.kapowprimary.com/subjects/design-technology/key-stage-1/year-2/cooking-and-nutrition-balanced-diet/&amp;sa=D&amp;source=editors&amp;ust=1698524994508360&amp;usg=AOvVaw268xY0jpKxbEsNP4wycQDC" TargetMode="External"/><Relationship Id="rId10" Type="http://schemas.openxmlformats.org/officeDocument/2006/relationships/hyperlink" Target="https://www.kapowprimary.com/subjects/design-technology/key-stage-1/year-2/mechanisms-fairground-wheel/" TargetMode="External"/><Relationship Id="rId13" Type="http://schemas.openxmlformats.org/officeDocument/2006/relationships/hyperlink" Target="https://www.kapowprimary.com/subjects/design-technology/key-stage-1/year-2/mechanisms-making-a-moving-monster/" TargetMode="External"/><Relationship Id="rId12" Type="http://schemas.openxmlformats.org/officeDocument/2006/relationships/hyperlink" Target="https://www.google.com/url?q=https://www.kapowprimary.com/subjects/design-technology/key-stage-1/year-2/cooking-and-nutrition-balanced-diet/&amp;sa=D&amp;source=editors&amp;ust=1698524994508360&amp;usg=AOvVaw268xY0jpKxbEsNP4wycQDC" TargetMode="External"/><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google.com/url?q=https://www.kapowprimary.com/subjects/design-technology/key-stage-1/year-1/cooking-and-nutrition-smoothies/&amp;sa=D&amp;source=editors&amp;ust=1698524994501598&amp;usg=AOvVaw0vmuJlMLpKQjQDqcpCQXOR" TargetMode="External"/><Relationship Id="rId4" Type="http://schemas.openxmlformats.org/officeDocument/2006/relationships/hyperlink" Target="https://www.kapowprimary.com/subjects/design-technology/key-stage-1/year-1/mechanisms-making-a-moving-story-book/" TargetMode="External"/><Relationship Id="rId9" Type="http://schemas.openxmlformats.org/officeDocument/2006/relationships/hyperlink" Target="https://www.kapowprimary.com/subjects/design-technology/key-stage-1/year-1/mechanisms-wheels-and-axles/" TargetMode="External"/><Relationship Id="rId15" Type="http://schemas.openxmlformats.org/officeDocument/2006/relationships/hyperlink" Target="https://www.kapowprimary.com/subjects/design-technology/key-stage-1/year-2/textiles-pouches/" TargetMode="External"/><Relationship Id="rId14" Type="http://schemas.openxmlformats.org/officeDocument/2006/relationships/hyperlink" Target="https://www.kapowprimary.com/subjects/design-technology/key-stage-1/year-2/structures-baby-bears-chair/" TargetMode="External"/><Relationship Id="rId5" Type="http://schemas.openxmlformats.org/officeDocument/2006/relationships/hyperlink" Target="https://www.kapowprimary.com/subjects/design-technology/key-stage-1/year-1/mechanisms-making-a-moving-story-book/" TargetMode="External"/><Relationship Id="rId6" Type="http://schemas.openxmlformats.org/officeDocument/2006/relationships/hyperlink" Target="https://www.kapowprimary.com/subjects/design-technology/key-stage-1/year-1/mechanisms-making-a-moving-story-book/" TargetMode="External"/><Relationship Id="rId7" Type="http://schemas.openxmlformats.org/officeDocument/2006/relationships/hyperlink" Target="https://www.kapowprimary.com/subjects/design-technology/key-stage-1/year-1/ks1-y1-design-and-technology-constructing-windmills/" TargetMode="External"/><Relationship Id="rId8" Type="http://schemas.openxmlformats.org/officeDocument/2006/relationships/hyperlink" Target="https://www.kapowprimary.com/subjects/design-technology/key-stage-1/year-1/textiles-puppets/" TargetMode="External"/></Relationships>
</file>

<file path=ppt/slides/_rels/slide7.xml.rels><?xml version="1.0" encoding="UTF-8" standalone="yes"?><Relationships xmlns="http://schemas.openxmlformats.org/package/2006/relationships"><Relationship Id="rId11" Type="http://schemas.openxmlformats.org/officeDocument/2006/relationships/hyperlink" Target="https://www.kapowprimary.com/subjects/design-technology/key-stage-1/year-2/mechanisms-making-a-moving-monster/" TargetMode="External"/><Relationship Id="rId10" Type="http://schemas.openxmlformats.org/officeDocument/2006/relationships/hyperlink" Target="https://www.kapowprimary.com/subjects/design-technology/key-stage-1/year-2/cooking-and-nutrition-balanced-diet/" TargetMode="External"/><Relationship Id="rId13" Type="http://schemas.openxmlformats.org/officeDocument/2006/relationships/hyperlink" Target="https://www.kapowprimary.com/subjects/design-technology/key-stage-1/year-2/textiles-pouches/" TargetMode="External"/><Relationship Id="rId12" Type="http://schemas.openxmlformats.org/officeDocument/2006/relationships/hyperlink" Target="https://www.kapowprimary.com/subjects/design-technology/key-stage-1/year-2/structures-baby-bears-chair/" TargetMode="External"/><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google.com/url?q=https://www.kapowprimary.com/subjects/design-technology/key-stage-1/year-1/cooking-and-nutrition-smoothies/&amp;sa=D&amp;source=editors&amp;ust=1698524994503208&amp;usg=AOvVaw3o_bdyRcEzyYRPlzRa_6n7" TargetMode="External"/><Relationship Id="rId4" Type="http://schemas.openxmlformats.org/officeDocument/2006/relationships/hyperlink" Target="https://www.kapowprimary.com/subjects/design-technology/key-stage-1/year-1/mechanisms-making-a-moving-story-book/" TargetMode="External"/><Relationship Id="rId9" Type="http://schemas.openxmlformats.org/officeDocument/2006/relationships/hyperlink" Target="https://www.kapowprimary.com/subjects/design-technology/key-stage-1/year-2/cooking-and-nutrition-balanced-diet/" TargetMode="External"/><Relationship Id="rId5" Type="http://schemas.openxmlformats.org/officeDocument/2006/relationships/hyperlink" Target="https://www.kapowprimary.com/subjects/design-technology/key-stage-1/year-1/ks1-y1-design-and-technology-constructing-windmills/" TargetMode="External"/><Relationship Id="rId6" Type="http://schemas.openxmlformats.org/officeDocument/2006/relationships/hyperlink" Target="https://www.kapowprimary.com/subjects/design-technology/key-stage-1/year-1/textiles-puppets/" TargetMode="External"/><Relationship Id="rId7" Type="http://schemas.openxmlformats.org/officeDocument/2006/relationships/hyperlink" Target="https://www.kapowprimary.com/subjects/design-technology/key-stage-1/year-1/mechanisms-wheels-and-axles/" TargetMode="External"/><Relationship Id="rId8" Type="http://schemas.openxmlformats.org/officeDocument/2006/relationships/hyperlink" Target="https://www.kapowprimary.com/subjects/design-technology/key-stage-1/year-2/mechanisms-fairground-wheel/" TargetMode="External"/></Relationships>
</file>

<file path=ppt/slides/_rels/slide8.xml.rels><?xml version="1.0" encoding="UTF-8" standalone="yes"?><Relationships xmlns="http://schemas.openxmlformats.org/package/2006/relationships"><Relationship Id="rId11" Type="http://schemas.openxmlformats.org/officeDocument/2006/relationships/hyperlink" Target="https://www.kapowprimary.com/subjects/design-technology/key-stage-1/year-2/mechanisms-making-a-moving-monster/" TargetMode="External"/><Relationship Id="rId10" Type="http://schemas.openxmlformats.org/officeDocument/2006/relationships/hyperlink" Target="https://www.kapowprimary.com/subjects/design-technology/key-stage-1/year-2/cooking-and-nutrition-balanced-diet/" TargetMode="External"/><Relationship Id="rId13" Type="http://schemas.openxmlformats.org/officeDocument/2006/relationships/hyperlink" Target="https://www.kapowprimary.com/subjects/design-technology/key-stage-1/year-2/textiles-pouches/" TargetMode="External"/><Relationship Id="rId12" Type="http://schemas.openxmlformats.org/officeDocument/2006/relationships/hyperlink" Target="https://www.kapowprimary.com/subjects/design-technology/key-stage-1/year-2/structures-baby-bears-chair/" TargetMode="External"/><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google.com/url?q=https://www.kapowprimary.com/subjects/design-technology/key-stage-1/year-1/cooking-and-nutrition-smoothies/&amp;sa=D&amp;source=editors&amp;ust=1698524994503208&amp;usg=AOvVaw3o_bdyRcEzyYRPlzRa_6n7" TargetMode="External"/><Relationship Id="rId4" Type="http://schemas.openxmlformats.org/officeDocument/2006/relationships/hyperlink" Target="https://www.kapowprimary.com/subjects/design-technology/key-stage-1/year-1/mechanisms-making-a-moving-story-book/" TargetMode="External"/><Relationship Id="rId9" Type="http://schemas.openxmlformats.org/officeDocument/2006/relationships/hyperlink" Target="https://www.kapowprimary.com/subjects/design-technology/key-stage-1/year-2/cooking-and-nutrition-balanced-diet/" TargetMode="External"/><Relationship Id="rId5" Type="http://schemas.openxmlformats.org/officeDocument/2006/relationships/hyperlink" Target="https://www.kapowprimary.com/subjects/design-technology/key-stage-1/year-1/ks1-y1-design-and-technology-constructing-windmills/" TargetMode="External"/><Relationship Id="rId6" Type="http://schemas.openxmlformats.org/officeDocument/2006/relationships/hyperlink" Target="https://www.kapowprimary.com/subjects/design-technology/key-stage-1/year-1/textiles-puppets/" TargetMode="External"/><Relationship Id="rId7" Type="http://schemas.openxmlformats.org/officeDocument/2006/relationships/hyperlink" Target="https://www.kapowprimary.com/subjects/design-technology/key-stage-1/year-1/mechanisms-wheels-and-axles/" TargetMode="External"/><Relationship Id="rId8" Type="http://schemas.openxmlformats.org/officeDocument/2006/relationships/hyperlink" Target="https://www.kapowprimary.com/subjects/design-technology/key-stage-1/year-2/mechanisms-fairground-wheel/" TargetMode="External"/></Relationships>
</file>

<file path=ppt/slides/_rels/slide9.xml.rels><?xml version="1.0" encoding="UTF-8" standalone="yes"?><Relationships xmlns="http://schemas.openxmlformats.org/package/2006/relationships"><Relationship Id="rId11" Type="http://schemas.openxmlformats.org/officeDocument/2006/relationships/hyperlink" Target="https://www.kapowprimary.com/subjects/design-technology/key-stage-1/year-2/mechanisms-making-a-moving-monster/" TargetMode="External"/><Relationship Id="rId10" Type="http://schemas.openxmlformats.org/officeDocument/2006/relationships/hyperlink" Target="https://www.kapowprimary.com/subjects/design-technology/key-stage-1/year-2/cooking-and-nutrition-balanced-diet/" TargetMode="External"/><Relationship Id="rId13" Type="http://schemas.openxmlformats.org/officeDocument/2006/relationships/hyperlink" Target="https://www.kapowprimary.com/subjects/design-technology/key-stage-1/year-2/textiles-pouches/" TargetMode="External"/><Relationship Id="rId12" Type="http://schemas.openxmlformats.org/officeDocument/2006/relationships/hyperlink" Target="https://www.kapowprimary.com/subjects/design-technology/key-stage-1/year-2/structures-baby-bears-chair/" TargetMode="External"/><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google.com/url?q=https://www.kapowprimary.com/subjects/design-technology/key-stage-1/year-1/cooking-and-nutrition-smoothies/&amp;sa=D&amp;source=editors&amp;ust=1698524994503208&amp;usg=AOvVaw3o_bdyRcEzyYRPlzRa_6n7" TargetMode="External"/><Relationship Id="rId4" Type="http://schemas.openxmlformats.org/officeDocument/2006/relationships/hyperlink" Target="https://www.kapowprimary.com/subjects/design-technology/key-stage-1/year-1/mechanisms-making-a-moving-story-book/" TargetMode="External"/><Relationship Id="rId9" Type="http://schemas.openxmlformats.org/officeDocument/2006/relationships/hyperlink" Target="https://www.kapowprimary.com/subjects/design-technology/key-stage-1/year-2/cooking-and-nutrition-balanced-diet/" TargetMode="External"/><Relationship Id="rId5" Type="http://schemas.openxmlformats.org/officeDocument/2006/relationships/hyperlink" Target="https://www.kapowprimary.com/subjects/design-technology/key-stage-1/year-1/ks1-y1-design-and-technology-constructing-windmills/" TargetMode="External"/><Relationship Id="rId6" Type="http://schemas.openxmlformats.org/officeDocument/2006/relationships/hyperlink" Target="https://www.kapowprimary.com/subjects/design-technology/key-stage-1/year-1/textiles-puppets/" TargetMode="External"/><Relationship Id="rId7" Type="http://schemas.openxmlformats.org/officeDocument/2006/relationships/hyperlink" Target="https://www.kapowprimary.com/subjects/design-technology/key-stage-1/year-1/mechanisms-wheels-and-axles/" TargetMode="External"/><Relationship Id="rId8" Type="http://schemas.openxmlformats.org/officeDocument/2006/relationships/hyperlink" Target="https://www.kapowprimary.com/subjects/design-technology/key-stage-1/year-2/mechanisms-fairground-whee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7"/>
          <p:cNvSpPr txBox="1"/>
          <p:nvPr>
            <p:ph type="title"/>
          </p:nvPr>
        </p:nvSpPr>
        <p:spPr>
          <a:xfrm>
            <a:off x="838950" y="2110500"/>
            <a:ext cx="3903300" cy="16305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4800"/>
              <a:buNone/>
            </a:pPr>
            <a:r>
              <a:rPr lang="en-GB"/>
              <a:t>Design and Technology</a:t>
            </a:r>
            <a:endParaRPr/>
          </a:p>
        </p:txBody>
      </p:sp>
      <p:sp>
        <p:nvSpPr>
          <p:cNvPr id="62" name="Google Shape;62;p7"/>
          <p:cNvSpPr txBox="1"/>
          <p:nvPr>
            <p:ph idx="1" type="subTitle"/>
          </p:nvPr>
        </p:nvSpPr>
        <p:spPr>
          <a:xfrm>
            <a:off x="7002900" y="3817850"/>
            <a:ext cx="2847600" cy="15225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2000"/>
              <a:buNone/>
            </a:pPr>
            <a:r>
              <a:rPr lang="en-GB"/>
              <a:t>Personal development SMSC and</a:t>
            </a:r>
            <a:endParaRPr/>
          </a:p>
          <a:p>
            <a:pPr indent="0" lvl="0" marL="0" rtl="0" algn="ctr">
              <a:lnSpc>
                <a:spcPct val="100000"/>
              </a:lnSpc>
              <a:spcBef>
                <a:spcPts val="0"/>
              </a:spcBef>
              <a:spcAft>
                <a:spcPts val="0"/>
              </a:spcAft>
              <a:buSzPts val="2000"/>
              <a:buNone/>
            </a:pPr>
            <a:r>
              <a:rPr lang="en-GB"/>
              <a:t>British values </a:t>
            </a:r>
            <a:endParaRPr/>
          </a:p>
          <a:p>
            <a:pPr indent="0" lvl="0" marL="0" rtl="0" algn="ctr">
              <a:lnSpc>
                <a:spcPct val="100000"/>
              </a:lnSpc>
              <a:spcBef>
                <a:spcPts val="0"/>
              </a:spcBef>
              <a:spcAft>
                <a:spcPts val="0"/>
              </a:spcAft>
              <a:buSzPts val="2000"/>
              <a:buNone/>
            </a:pPr>
            <a:r>
              <a:rPr lang="en-GB"/>
              <a:t>mapping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6"/>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mapping - Lower key stage 2</a:t>
            </a:r>
            <a:endParaRPr/>
          </a:p>
        </p:txBody>
      </p:sp>
      <p:graphicFrame>
        <p:nvGraphicFramePr>
          <p:cNvPr id="162" name="Google Shape;162;p16"/>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44675"/>
                <a:gridCol w="2727575"/>
                <a:gridCol w="1099450"/>
                <a:gridCol w="1099450"/>
                <a:gridCol w="1099450"/>
                <a:gridCol w="1099450"/>
                <a:gridCol w="1099450"/>
                <a:gridCol w="1099450"/>
              </a:tblGrid>
              <a:tr h="548600">
                <a:tc rowSpan="7">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Spiritual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3</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Cushions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4"/>
                        </a:rPr>
                        <a:t>Electric</a:t>
                      </a:r>
                      <a:endParaRPr sz="1000" u="none" cap="none" strike="noStrike">
                        <a:solidFill>
                          <a:srgbClr val="4285F4"/>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poster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Pneumatic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Electronic charm</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Eating seasonally</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9"/>
                        </a:rPr>
                        <a:t>Castles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8610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be reflective about their own beliefs (religious or otherwise) and perspective on life</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506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and respect for, different people’s faiths, feelings and values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tick</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3258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Sense of enjoyment and fascination in learning about themselves, others and the world around them</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753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imagination and creativity in their learning</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reflect on their experiences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63" name="Google Shape;163;p16"/>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64" name="Google Shape;164;p16"/>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7"/>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Lower key stage 2</a:t>
            </a:r>
            <a:endParaRPr/>
          </a:p>
        </p:txBody>
      </p:sp>
      <p:graphicFrame>
        <p:nvGraphicFramePr>
          <p:cNvPr id="170" name="Google Shape;170;p17"/>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36600"/>
                <a:gridCol w="2704250"/>
                <a:gridCol w="1150400"/>
                <a:gridCol w="1259375"/>
                <a:gridCol w="1138300"/>
                <a:gridCol w="1034500"/>
                <a:gridCol w="1034500"/>
                <a:gridCol w="1034500"/>
              </a:tblGrid>
              <a:tr h="734000">
                <a:tc rowSpan="5">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Moral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3</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637350">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Cushions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4"/>
                        </a:rPr>
                        <a:t>Electric</a:t>
                      </a:r>
                      <a:endParaRPr sz="1000" u="none" cap="none" strike="noStrike">
                        <a:solidFill>
                          <a:srgbClr val="4285F4"/>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poster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Pneumatic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Electronic charm</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Eating seasonally</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9"/>
                        </a:rPr>
                        <a:t>Castles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14833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the difference between right and wrong and to readily apply this understanding in their own lives, recognise legal boundaries and, in so doing, respect the civil and criminal law of England</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539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of the consequences of their behaviour and actions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739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investigating and offering reasoned views about moral and ethical issues and ability to understand and appreciate the viewpoints of others on these issues.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71" name="Google Shape;171;p17"/>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72" name="Google Shape;172;p17"/>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8"/>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and British values mapping - Lower key stage 2</a:t>
            </a:r>
            <a:endParaRPr/>
          </a:p>
        </p:txBody>
      </p:sp>
      <p:graphicFrame>
        <p:nvGraphicFramePr>
          <p:cNvPr id="178" name="Google Shape;178;p18"/>
          <p:cNvGraphicFramePr/>
          <p:nvPr/>
        </p:nvGraphicFramePr>
        <p:xfrm>
          <a:off x="185713" y="732000"/>
          <a:ext cx="3000000" cy="3000000"/>
        </p:xfrm>
        <a:graphic>
          <a:graphicData uri="http://schemas.openxmlformats.org/drawingml/2006/table">
            <a:tbl>
              <a:tblPr>
                <a:noFill/>
                <a:tableStyleId>{2D207480-6106-438A-82E2-88DF1A07E082}</a:tableStyleId>
              </a:tblPr>
              <a:tblGrid>
                <a:gridCol w="727675"/>
                <a:gridCol w="2639375"/>
                <a:gridCol w="1161025"/>
                <a:gridCol w="964400"/>
                <a:gridCol w="964400"/>
                <a:gridCol w="964400"/>
                <a:gridCol w="964400"/>
                <a:gridCol w="964400"/>
                <a:gridCol w="964400"/>
              </a:tblGrid>
              <a:tr h="605625">
                <a:tc rowSpan="9">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Social</a:t>
                      </a:r>
                      <a:endParaRPr b="1" sz="1300" u="none" cap="none" strike="noStrike">
                        <a:solidFill>
                          <a:srgbClr val="EB5C18"/>
                        </a:solidFill>
                        <a:latin typeface="Lato"/>
                        <a:ea typeface="Lato"/>
                        <a:cs typeface="Lato"/>
                        <a:sym typeface="Lato"/>
                      </a:endParaRPr>
                    </a:p>
                  </a:txBody>
                  <a:tcPr marT="91425" marB="91425" marR="91425" marL="91425" anchor="ctr"/>
                </a:tc>
                <a:tc gridSpan="2"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rowSpan="2" hMerge="1"/>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3</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525875">
                <a:tc vMerge="1"/>
                <a:tc gridSpan="2" vMerge="1"/>
                <a:tc hMerge="1"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Cushions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4"/>
                        </a:rPr>
                        <a:t>Electric</a:t>
                      </a:r>
                      <a:endParaRPr sz="1000" u="none" cap="none" strike="noStrike">
                        <a:solidFill>
                          <a:srgbClr val="4285F4"/>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poster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Pneumatic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Electronic charm</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Eating seasonally</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9"/>
                        </a:rPr>
                        <a:t>Castles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8502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a range of social skills in different contexts, for example working and socialising with other pupils, including those from different religious, ethnic and socio-economic backgrounds</a:t>
                      </a:r>
                      <a:endParaRPr sz="900" u="none" cap="none" strike="noStrike">
                        <a:solidFill>
                          <a:srgbClr val="333333"/>
                        </a:solidFill>
                        <a:latin typeface="Lato"/>
                        <a:ea typeface="Lato"/>
                        <a:cs typeface="Lato"/>
                        <a:sym typeface="Lato"/>
                      </a:endParaRPr>
                    </a:p>
                  </a:txBody>
                  <a:tcPr marT="91425" marB="91425" marR="91425" marL="91425" anchor="ctr"/>
                </a:tc>
                <a:tc h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2907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 variety of communities and social settings, including by volunteering, cooperating well with others and being able to resolve conflicts effectively</a:t>
                      </a:r>
                      <a:endParaRPr sz="900" u="none" cap="none" strike="noStrike">
                        <a:latin typeface="Lato"/>
                        <a:ea typeface="Lato"/>
                        <a:cs typeface="Lato"/>
                        <a:sym typeface="Lato"/>
                      </a:endParaRPr>
                    </a:p>
                  </a:txBody>
                  <a:tcPr marT="91425" marB="91425" marR="91425" marL="91425" anchor="ctr"/>
                </a:tc>
                <a:tc h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tick</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rowSpan="5">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Acceptance and engagement with the fundamental British values of democracy, the rule of law, individual liberty and mutual respect and tolerance of those with different faiths and beliefs; they develop and demonstrate skills and attitudes that will allow them to participate fully in and contribute positively to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Democracy</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The rule of law</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Individual liberty </a:t>
                      </a:r>
                      <a:endParaRPr b="1" sz="900" u="none" cap="none" strike="noStrike">
                        <a:solidFill>
                          <a:srgbClr val="333333"/>
                        </a:solidFill>
                        <a:latin typeface="Lato"/>
                        <a:ea typeface="Lato"/>
                        <a:cs typeface="Lato"/>
                        <a:sym typeface="Lato"/>
                      </a:endParaRPr>
                    </a:p>
                  </a:txBody>
                  <a:tcPr marT="91425" marB="91425" marR="91425" marL="91425" anchor="ctr"/>
                </a:tc>
                <a:tc gridSpan="6">
                  <a:txBody>
                    <a:bodyPr/>
                    <a:lstStyle/>
                    <a:p>
                      <a:pPr indent="0" lvl="0" marL="0" marR="0" rtl="0" algn="l">
                        <a:lnSpc>
                          <a:spcPct val="100000"/>
                        </a:lnSpc>
                        <a:spcBef>
                          <a:spcPts val="0"/>
                        </a:spcBef>
                        <a:spcAft>
                          <a:spcPts val="0"/>
                        </a:spcAft>
                        <a:buClr>
                          <a:schemeClr val="dk1"/>
                        </a:buClr>
                        <a:buSzPts val="1100"/>
                        <a:buFont typeface="Arial"/>
                        <a:buNone/>
                      </a:pPr>
                      <a:r>
                        <a:rPr lang="en-GB" sz="1000" u="none" cap="none" strike="noStrike">
                          <a:solidFill>
                            <a:schemeClr val="dk1"/>
                          </a:solidFill>
                          <a:latin typeface="Lato"/>
                          <a:ea typeface="Lato"/>
                          <a:cs typeface="Lato"/>
                          <a:sym typeface="Lato"/>
                        </a:rPr>
                        <a:t>Pupils are able to make individual choices during the design element of each unit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Mutual respect</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sz="1400" u="none" cap="none" strike="noStrike"/>
                        <a:t>tick</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7565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Tolerance of those with different faiths and beliefs</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79" name="Google Shape;179;p18"/>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National curriculum mapping - Standard</a:t>
            </a:r>
            <a:endParaRPr/>
          </a:p>
        </p:txBody>
      </p:sp>
      <p:sp>
        <p:nvSpPr>
          <p:cNvPr id="180" name="Google Shape;180;p18"/>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9"/>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Lower key stage 2</a:t>
            </a:r>
            <a:endParaRPr/>
          </a:p>
        </p:txBody>
      </p:sp>
      <p:graphicFrame>
        <p:nvGraphicFramePr>
          <p:cNvPr id="186" name="Google Shape;186;p19"/>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26625"/>
                <a:gridCol w="3895625"/>
                <a:gridCol w="925900"/>
                <a:gridCol w="925900"/>
                <a:gridCol w="925900"/>
                <a:gridCol w="925900"/>
                <a:gridCol w="925900"/>
                <a:gridCol w="925900"/>
              </a:tblGrid>
              <a:tr h="548600">
                <a:tc rowSpan="8">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Cultural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3</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Cushions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4"/>
                        </a:rPr>
                        <a:t>Electric</a:t>
                      </a:r>
                      <a:endParaRPr sz="1000" u="none" cap="none" strike="noStrike">
                        <a:solidFill>
                          <a:srgbClr val="4285F4"/>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poster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Pneumatic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Electronic charm</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Eating seasonally</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9"/>
                        </a:rPr>
                        <a:t>Castles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wide range of cultural influences that have shaped their own heritage and that of others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range of different cultures in the school and further afield as an essential element of their preparation for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and value, the things we share in common across cultural, religious, ethnic and socio-economic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Britain’s democratic parliamentary system and its central role in shaping our history and values, and in continuing to develop Britain.</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and respond positively to artistic, musical, sporting and cultural opportunities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0867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exploring, improving understanding of and showing respect for different faiths and cultural diversity and the extent to which they understand, accept and respect diversity. This is shown by their respect and attitudes towards different religious, ethnic and socio-economic groups in the local, national and global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87" name="Google Shape;187;p19"/>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88" name="Google Shape;188;p19"/>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0"/>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mapping - Lower key stage 2</a:t>
            </a:r>
            <a:endParaRPr/>
          </a:p>
        </p:txBody>
      </p:sp>
      <p:graphicFrame>
        <p:nvGraphicFramePr>
          <p:cNvPr id="194" name="Google Shape;194;p20"/>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44675"/>
                <a:gridCol w="2727575"/>
                <a:gridCol w="1099450"/>
                <a:gridCol w="1099450"/>
                <a:gridCol w="1099450"/>
                <a:gridCol w="1099450"/>
                <a:gridCol w="1099450"/>
                <a:gridCol w="1099450"/>
              </a:tblGrid>
              <a:tr h="548600">
                <a:tc rowSpan="7">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Spiritual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4</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Torches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Making a slingshot car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Mindful moments timer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Adapting a recipe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Pavilions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Fastenings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8610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be reflective about their own beliefs (religious or otherwise) and perspective on life</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506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and respect for, different people’s faiths, feelings and values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3258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Sense of enjoyment and fascination in learning about themselves, others and the world around them</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753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imagination and creativity in their learning</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reflect on their experiences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95" name="Google Shape;195;p20"/>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96" name="Google Shape;196;p20"/>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1"/>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Lower key stage 2</a:t>
            </a:r>
            <a:endParaRPr/>
          </a:p>
        </p:txBody>
      </p:sp>
      <p:graphicFrame>
        <p:nvGraphicFramePr>
          <p:cNvPr id="202" name="Google Shape;202;p21"/>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36600"/>
                <a:gridCol w="2704250"/>
                <a:gridCol w="1150400"/>
                <a:gridCol w="1259375"/>
                <a:gridCol w="1138300"/>
                <a:gridCol w="1034500"/>
                <a:gridCol w="1034500"/>
                <a:gridCol w="1034500"/>
              </a:tblGrid>
              <a:tr h="734000">
                <a:tc rowSpan="5">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Moral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4</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637350">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Torches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Making a slingshot car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Mindful moments timer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Adapting a recipe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Pavilions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Fastenings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14833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the difference between right and wrong and to readily apply this understanding in their own lives, recognise legal boundaries and, in so doing, respect the civil and criminal law of England</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539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of the consequences of their behaviour and actions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739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investigating and offering reasoned views about moral and ethical issues and ability to understand and appreciate the viewpoints of others on these issues.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03" name="Google Shape;203;p21"/>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04" name="Google Shape;204;p21"/>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2"/>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and British values mapping - Lower key stage 2</a:t>
            </a:r>
            <a:endParaRPr/>
          </a:p>
        </p:txBody>
      </p:sp>
      <p:graphicFrame>
        <p:nvGraphicFramePr>
          <p:cNvPr id="210" name="Google Shape;210;p22"/>
          <p:cNvGraphicFramePr/>
          <p:nvPr/>
        </p:nvGraphicFramePr>
        <p:xfrm>
          <a:off x="185713" y="732000"/>
          <a:ext cx="3000000" cy="3000000"/>
        </p:xfrm>
        <a:graphic>
          <a:graphicData uri="http://schemas.openxmlformats.org/drawingml/2006/table">
            <a:tbl>
              <a:tblPr>
                <a:noFill/>
                <a:tableStyleId>{2D207480-6106-438A-82E2-88DF1A07E082}</a:tableStyleId>
              </a:tblPr>
              <a:tblGrid>
                <a:gridCol w="727675"/>
                <a:gridCol w="2639375"/>
                <a:gridCol w="1161025"/>
                <a:gridCol w="964400"/>
                <a:gridCol w="964400"/>
                <a:gridCol w="964400"/>
                <a:gridCol w="964400"/>
                <a:gridCol w="964400"/>
                <a:gridCol w="964400"/>
              </a:tblGrid>
              <a:tr h="605625">
                <a:tc rowSpan="9">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Social</a:t>
                      </a:r>
                      <a:endParaRPr b="1" sz="1300" u="none" cap="none" strike="noStrike">
                        <a:solidFill>
                          <a:srgbClr val="EB5C18"/>
                        </a:solidFill>
                        <a:latin typeface="Lato"/>
                        <a:ea typeface="Lato"/>
                        <a:cs typeface="Lato"/>
                        <a:sym typeface="Lato"/>
                      </a:endParaRPr>
                    </a:p>
                  </a:txBody>
                  <a:tcPr marT="91425" marB="91425" marR="91425" marL="91425" anchor="ctr"/>
                </a:tc>
                <a:tc gridSpan="2"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rowSpan="2" hMerge="1"/>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4</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525875">
                <a:tc vMerge="1"/>
                <a:tc gridSpan="2" vMerge="1"/>
                <a:tc hMerge="1"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Torches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Making a slingshot car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Mindful moments timer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Adapting a recipe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Pavilions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Fastenings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8502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a range of social skills in different contexts, for example working and socialising with other pupils, including those from different religious, ethnic and socio-economic backgrounds</a:t>
                      </a:r>
                      <a:endParaRPr sz="900" u="none" cap="none" strike="noStrike">
                        <a:solidFill>
                          <a:srgbClr val="333333"/>
                        </a:solidFill>
                        <a:latin typeface="Lato"/>
                        <a:ea typeface="Lato"/>
                        <a:cs typeface="Lato"/>
                        <a:sym typeface="Lato"/>
                      </a:endParaRPr>
                    </a:p>
                  </a:txBody>
                  <a:tcPr marT="91425" marB="91425" marR="91425" marL="91425" anchor="ctr"/>
                </a:tc>
                <a:tc hMerge="1"/>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2907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 variety of communities and social settings, including by volunteering, cooperating well with others and being able to resolve conflicts effectively</a:t>
                      </a:r>
                      <a:endParaRPr sz="900" u="none" cap="none" strike="noStrike">
                        <a:latin typeface="Lato"/>
                        <a:ea typeface="Lato"/>
                        <a:cs typeface="Lato"/>
                        <a:sym typeface="Lato"/>
                      </a:endParaRPr>
                    </a:p>
                  </a:txBody>
                  <a:tcPr marT="91425" marB="91425" marR="91425" marL="91425" anchor="ctr"/>
                </a:tc>
                <a:tc h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GB">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rowSpan="5">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Acceptance and engagement with the fundamental British values of democracy, the rule of law, individual liberty and mutual respect and tolerance of those with different faiths and beliefs; they develop and demonstrate skills and attitudes that will allow them to participate fully in and contribute positively to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Democracy</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The rule of law</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Individual liberty </a:t>
                      </a:r>
                      <a:endParaRPr b="1" sz="900" u="none" cap="none" strike="noStrike">
                        <a:solidFill>
                          <a:srgbClr val="333333"/>
                        </a:solidFill>
                        <a:latin typeface="Lato"/>
                        <a:ea typeface="Lato"/>
                        <a:cs typeface="Lato"/>
                        <a:sym typeface="Lato"/>
                      </a:endParaRPr>
                    </a:p>
                  </a:txBody>
                  <a:tcPr marT="91425" marB="91425" marR="91425" marL="91425" anchor="ctr"/>
                </a:tc>
                <a:tc gridSpan="6">
                  <a:txBody>
                    <a:bodyPr/>
                    <a:lstStyle/>
                    <a:p>
                      <a:pPr indent="0" lvl="0" marL="0" marR="0" rtl="0" algn="l">
                        <a:lnSpc>
                          <a:spcPct val="100000"/>
                        </a:lnSpc>
                        <a:spcBef>
                          <a:spcPts val="0"/>
                        </a:spcBef>
                        <a:spcAft>
                          <a:spcPts val="0"/>
                        </a:spcAft>
                        <a:buClr>
                          <a:schemeClr val="dk1"/>
                        </a:buClr>
                        <a:buSzPts val="1100"/>
                        <a:buFont typeface="Arial"/>
                        <a:buNone/>
                      </a:pPr>
                      <a:r>
                        <a:rPr lang="en-GB" sz="1000" u="none" cap="none" strike="noStrike">
                          <a:solidFill>
                            <a:schemeClr val="dk1"/>
                          </a:solidFill>
                          <a:latin typeface="Lato"/>
                          <a:ea typeface="Lato"/>
                          <a:cs typeface="Lato"/>
                          <a:sym typeface="Lato"/>
                        </a:rPr>
                        <a:t>Pupils are able to make individual choices during the design element of each unit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Mutual respect</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7565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Tolerance of those with different faiths and beliefs</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11" name="Google Shape;211;p22"/>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National curriculum mapping - Standard</a:t>
            </a:r>
            <a:endParaRPr/>
          </a:p>
        </p:txBody>
      </p:sp>
      <p:sp>
        <p:nvSpPr>
          <p:cNvPr id="212" name="Google Shape;212;p22"/>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3"/>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Lower key stage 2</a:t>
            </a:r>
            <a:endParaRPr/>
          </a:p>
        </p:txBody>
      </p:sp>
      <p:graphicFrame>
        <p:nvGraphicFramePr>
          <p:cNvPr id="218" name="Google Shape;218;p23"/>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26625"/>
                <a:gridCol w="3895625"/>
                <a:gridCol w="925900"/>
                <a:gridCol w="925900"/>
                <a:gridCol w="925900"/>
                <a:gridCol w="925900"/>
                <a:gridCol w="925900"/>
                <a:gridCol w="925900"/>
              </a:tblGrid>
              <a:tr h="548600">
                <a:tc rowSpan="8">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Cultural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4</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Torches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Making a slingshot car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Mindful moments timer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Adapting a recipe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Pavilions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Fastenings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wide range of cultural influences that have shaped their own heritage and that of others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range of different cultures in the school and further afield as an essential element of their preparation for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and value, the things we share in common across cultural, religious, ethnic and socio-economic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Britain’s democratic parliamentary system and its central role in shaping our history and values, and in continuing to develop Britain.</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and respond positively to artistic, musical, sporting and cultural opportunities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0867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exploring, improving understanding of and showing respect for different faiths and cultural diversity and the extent to which they understand, accept and respect diversity. This is shown by their respect and attitudes towards different religious, ethnic and socio-economic groups in the local, national and global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19" name="Google Shape;219;p23"/>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20" name="Google Shape;220;p23"/>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4"/>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mapping - Upper key stage 2</a:t>
            </a:r>
            <a:endParaRPr/>
          </a:p>
        </p:txBody>
      </p:sp>
      <p:graphicFrame>
        <p:nvGraphicFramePr>
          <p:cNvPr id="226" name="Google Shape;226;p24"/>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44675"/>
                <a:gridCol w="2727575"/>
                <a:gridCol w="1099450"/>
                <a:gridCol w="1099450"/>
                <a:gridCol w="1099450"/>
                <a:gridCol w="1099450"/>
                <a:gridCol w="1099450"/>
                <a:gridCol w="1099450"/>
              </a:tblGrid>
              <a:tr h="548600">
                <a:tc rowSpan="7">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Spiritual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5</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Pop-up books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Doodlers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Monitoring devices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a:solidFill>
                            <a:schemeClr val="hlink"/>
                          </a:solidFill>
                          <a:latin typeface="Lato"/>
                          <a:ea typeface="Lato"/>
                          <a:cs typeface="Lato"/>
                          <a:sym typeface="Lato"/>
                          <a:hlinkClick r:id="rId6"/>
                        </a:rPr>
                        <a:t>Developing a recipe</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Bridges</a:t>
                      </a:r>
                      <a:endParaRPr sz="9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8"/>
                        </a:rPr>
                        <a:t>Stuffed toys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8610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be reflective about their own beliefs (religious or otherwise) and perspective on life</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506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and respect for, different people’s faiths, feelings and values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3258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Sense of enjoyment and fascination in learning about themselves, others and the world around them</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753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imagination and creativity in their learning</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reflect on their experiences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27" name="Google Shape;227;p24"/>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28" name="Google Shape;228;p24"/>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5"/>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Upper key stage 2</a:t>
            </a:r>
            <a:endParaRPr/>
          </a:p>
        </p:txBody>
      </p:sp>
      <p:graphicFrame>
        <p:nvGraphicFramePr>
          <p:cNvPr id="234" name="Google Shape;234;p25"/>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36600"/>
                <a:gridCol w="2704250"/>
                <a:gridCol w="1150400"/>
                <a:gridCol w="1259375"/>
                <a:gridCol w="1138300"/>
                <a:gridCol w="1034500"/>
                <a:gridCol w="1034500"/>
                <a:gridCol w="1034500"/>
              </a:tblGrid>
              <a:tr h="734000">
                <a:tc rowSpan="5">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Moral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5</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637350">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Pop-up books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Doodlers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Monitoring devices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a:solidFill>
                            <a:schemeClr val="hlink"/>
                          </a:solidFill>
                          <a:latin typeface="Lato"/>
                          <a:ea typeface="Lato"/>
                          <a:cs typeface="Lato"/>
                          <a:sym typeface="Lato"/>
                          <a:hlinkClick r:id="rId6"/>
                        </a:rPr>
                        <a:t>Developing a recipe</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Bridges</a:t>
                      </a:r>
                      <a:endParaRPr sz="9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8"/>
                        </a:rPr>
                        <a:t>Stuffed toys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14833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the difference between right and wrong and to readily apply this understanding in their own lives, recognise legal boundaries and, in so doing, respect the civil and criminal law of England</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539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of the consequences of their behaviour and actions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739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investigating and offering reasoned views about moral and ethical issues and ability to understand and appreciate the viewpoints of others on these issues.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35" name="Google Shape;235;p25"/>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36" name="Google Shape;236;p25"/>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8"/>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68" name="Google Shape;68;p8"/>
          <p:cNvSpPr txBox="1"/>
          <p:nvPr/>
        </p:nvSpPr>
        <p:spPr>
          <a:xfrm>
            <a:off x="364475" y="1312923"/>
            <a:ext cx="9963000" cy="276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chemeClr val="dk1"/>
                </a:solidFill>
                <a:latin typeface="Lato"/>
                <a:ea typeface="Lato"/>
                <a:cs typeface="Lato"/>
                <a:sym typeface="Lato"/>
              </a:rPr>
              <a:t>This document is aimed at Design and technology subject leaders and Personal development leads.  It shows where the Kapow Primary curriculum provides opportunities for pupils to develop spiritually, morally, socially and culturally, as well as develop their understanding and respect for the fundamental British values.</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chemeClr val="dk1"/>
                </a:solidFill>
                <a:latin typeface="Lato"/>
                <a:ea typeface="Lato"/>
                <a:cs typeface="Lato"/>
                <a:sym typeface="Lato"/>
              </a:rPr>
              <a:t>The latter pages of this document map those units which can support you as you strive to improve pupils’ personal development in line with Ofsted’s Personal development criteria.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Lato"/>
                <a:ea typeface="Lato"/>
                <a:cs typeface="Lato"/>
                <a:sym typeface="Lato"/>
              </a:rPr>
              <a:t>Please note that the curriculum alone will not be sufficient evidence that your school is providing for pupils’ personal development and your school will be expected to show how other elements of school-life are geared towards this aim.</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Lato"/>
                <a:ea typeface="Lato"/>
                <a:cs typeface="Lato"/>
                <a:sym typeface="Lato"/>
              </a:rPr>
              <a:t>This document is updated to reflect changes to our website and the current version can always be found </a:t>
            </a:r>
            <a:r>
              <a:rPr b="0" i="0" lang="en-GB" sz="1400" u="sng" cap="none" strike="noStrike">
                <a:solidFill>
                  <a:schemeClr val="hlink"/>
                </a:solidFill>
                <a:latin typeface="Lato"/>
                <a:ea typeface="Lato"/>
                <a:cs typeface="Lato"/>
                <a:sym typeface="Lato"/>
                <a:hlinkClick r:id="rId3"/>
              </a:rPr>
              <a:t>here.</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
        <p:nvSpPr>
          <p:cNvPr id="69" name="Google Shape;69;p8"/>
          <p:cNvSpPr/>
          <p:nvPr/>
        </p:nvSpPr>
        <p:spPr>
          <a:xfrm>
            <a:off x="0" y="262400"/>
            <a:ext cx="10692000" cy="8418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8"/>
          <p:cNvSpPr txBox="1"/>
          <p:nvPr/>
        </p:nvSpPr>
        <p:spPr>
          <a:xfrm>
            <a:off x="364468" y="273105"/>
            <a:ext cx="9963000" cy="8418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000000"/>
                </a:solidFill>
                <a:latin typeface="Caveat"/>
                <a:ea typeface="Caveat"/>
                <a:cs typeface="Caveat"/>
                <a:sym typeface="Caveat"/>
              </a:rPr>
              <a:t>Introduction</a:t>
            </a:r>
            <a:endParaRPr b="1" i="0" sz="3600" u="none" cap="none" strike="noStrike">
              <a:solidFill>
                <a:srgbClr val="000000"/>
              </a:solidFill>
              <a:latin typeface="Caveat"/>
              <a:ea typeface="Caveat"/>
              <a:cs typeface="Caveat"/>
              <a:sym typeface="Caveat"/>
            </a:endParaRPr>
          </a:p>
        </p:txBody>
      </p:sp>
      <p:graphicFrame>
        <p:nvGraphicFramePr>
          <p:cNvPr id="71" name="Google Shape;71;p8"/>
          <p:cNvGraphicFramePr/>
          <p:nvPr/>
        </p:nvGraphicFramePr>
        <p:xfrm>
          <a:off x="932350" y="3897320"/>
          <a:ext cx="3000000" cy="3000000"/>
        </p:xfrm>
        <a:graphic>
          <a:graphicData uri="http://schemas.openxmlformats.org/drawingml/2006/table">
            <a:tbl>
              <a:tblPr>
                <a:noFill/>
                <a:tableStyleId>{2D207480-6106-438A-82E2-88DF1A07E082}</a:tableStyleId>
              </a:tblPr>
              <a:tblGrid>
                <a:gridCol w="7863750"/>
                <a:gridCol w="750400"/>
              </a:tblGrid>
              <a:tr h="43700">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What is SMSC?</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3F3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3</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3F3F3"/>
                    </a:solidFill>
                  </a:tcPr>
                </a:tc>
              </a:tr>
              <a:tr h="3652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What are British values?</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5</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FFFFF"/>
                    </a:solidFill>
                  </a:tcPr>
                </a:tc>
              </a:tr>
              <a:tr h="3652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SMSC and British values mapping</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3F3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6</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3F3F3"/>
                    </a:solidFill>
                  </a:tcPr>
                </a:tc>
              </a:tr>
              <a:tr h="3652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SMSC statements for Design and technology</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26</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FFFFF"/>
                    </a:solidFill>
                  </a:tcPr>
                </a:tc>
              </a:tr>
              <a:tr h="3652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Personal development criteria</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3F3F3"/>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27</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3F3F3"/>
                    </a:solidFill>
                  </a:tcPr>
                </a:tc>
              </a:tr>
              <a:tr h="36522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Personal development mapping</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0A9FAF"/>
                          </a:solidFill>
                          <a:latin typeface="Lato"/>
                          <a:ea typeface="Lato"/>
                          <a:cs typeface="Lato"/>
                          <a:sym typeface="Lato"/>
                        </a:rPr>
                        <a:t>28</a:t>
                      </a:r>
                      <a:endParaRPr b="1" sz="1400" u="none" cap="none" strike="noStrike">
                        <a:solidFill>
                          <a:srgbClr val="0A9FAF"/>
                        </a:solidFill>
                        <a:latin typeface="Lato"/>
                        <a:ea typeface="Lato"/>
                        <a:cs typeface="Lato"/>
                        <a:sym typeface="Lato"/>
                      </a:endParaRPr>
                    </a:p>
                  </a:txBody>
                  <a:tcPr marT="91425" marB="91425" marR="91425" marL="91425">
                    <a:lnL cap="flat" cmpd="sng" w="9525">
                      <a:solidFill>
                        <a:srgbClr val="FFFFFF"/>
                      </a:solidFill>
                      <a:prstDash val="solid"/>
                      <a:round/>
                      <a:headEnd len="sm" w="sm" type="none"/>
                      <a:tailEnd len="sm" w="sm" type="none"/>
                    </a:lnL>
                    <a:lnR cap="flat" cmpd="sng" w="9525">
                      <a:solidFill>
                        <a:srgbClr val="FFFFFF"/>
                      </a:solidFill>
                      <a:prstDash val="solid"/>
                      <a:round/>
                      <a:headEnd len="sm" w="sm" type="none"/>
                      <a:tailEnd len="sm" w="sm" type="none"/>
                    </a:lnR>
                    <a:lnT cap="flat" cmpd="sng" w="9525">
                      <a:solidFill>
                        <a:srgbClr val="FFFFFF"/>
                      </a:solidFill>
                      <a:prstDash val="solid"/>
                      <a:round/>
                      <a:headEnd len="sm" w="sm" type="none"/>
                      <a:tailEnd len="sm" w="sm" type="none"/>
                    </a:lnT>
                    <a:lnB cap="flat" cmpd="sng" w="9525">
                      <a:solidFill>
                        <a:srgbClr val="FFFFFF"/>
                      </a:solidFill>
                      <a:prstDash val="solid"/>
                      <a:round/>
                      <a:headEnd len="sm" w="sm" type="none"/>
                      <a:tailEnd len="sm" w="sm" type="none"/>
                    </a:lnB>
                    <a:solidFill>
                      <a:srgbClr val="FFFFFF"/>
                    </a:solidFill>
                  </a:tcPr>
                </a:tc>
              </a:tr>
            </a:tbl>
          </a:graphicData>
        </a:graphic>
      </p:graphicFrame>
      <p:sp>
        <p:nvSpPr>
          <p:cNvPr id="72" name="Google Shape;72;p8"/>
          <p:cNvSpPr txBox="1"/>
          <p:nvPr/>
        </p:nvSpPr>
        <p:spPr>
          <a:xfrm>
            <a:off x="381075" y="6397275"/>
            <a:ext cx="9717900" cy="624300"/>
          </a:xfrm>
          <a:prstGeom prst="rect">
            <a:avLst/>
          </a:prstGeom>
          <a:noFill/>
          <a:ln>
            <a:noFill/>
          </a:ln>
        </p:spPr>
        <p:txBody>
          <a:bodyPr anchorCtr="0" anchor="t" bIns="91425" lIns="91425" spcFirstLastPara="1" rIns="91425" wrap="square" tIns="91425">
            <a:spAutoFit/>
          </a:bodyPr>
          <a:lstStyle/>
          <a:p>
            <a:pPr indent="0" lvl="0" marL="0" marR="0" rtl="0" algn="l">
              <a:lnSpc>
                <a:spcPct val="138000"/>
              </a:lnSpc>
              <a:spcBef>
                <a:spcPts val="0"/>
              </a:spcBef>
              <a:spcAft>
                <a:spcPts val="0"/>
              </a:spcAft>
              <a:buClr>
                <a:srgbClr val="000000"/>
              </a:buClr>
              <a:buSzPts val="1200"/>
              <a:buFont typeface="Arial"/>
              <a:buNone/>
            </a:pPr>
            <a:r>
              <a:rPr b="1" i="0" lang="en-GB" sz="1200" u="none" cap="none" strike="noStrike">
                <a:solidFill>
                  <a:schemeClr val="dk1"/>
                </a:solidFill>
                <a:latin typeface="Lato"/>
                <a:ea typeface="Lato"/>
                <a:cs typeface="Lato"/>
                <a:sym typeface="Lato"/>
              </a:rPr>
              <a:t>Copyright: While we encourage you to share this document within your school community, please ensure that it is only uploaded to your school website if it is password protected.</a:t>
            </a:r>
            <a:endParaRPr b="0" i="0" sz="1400" u="none" cap="none" strike="noStrike">
              <a:solidFill>
                <a:srgbClr val="000000"/>
              </a:solidFill>
              <a:latin typeface="Lato"/>
              <a:ea typeface="Lato"/>
              <a:cs typeface="Lato"/>
              <a:sym typeface="Lato"/>
            </a:endParaRPr>
          </a:p>
        </p:txBody>
      </p:sp>
      <p:sp>
        <p:nvSpPr>
          <p:cNvPr id="73" name="Google Shape;73;p8"/>
          <p:cNvSpPr txBox="1"/>
          <p:nvPr/>
        </p:nvSpPr>
        <p:spPr>
          <a:xfrm>
            <a:off x="3388950" y="6729325"/>
            <a:ext cx="6157500" cy="369300"/>
          </a:xfrm>
          <a:prstGeom prst="rect">
            <a:avLst/>
          </a:prstGeom>
          <a:solidFill>
            <a:srgbClr val="F3F3F3"/>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Lato"/>
                <a:ea typeface="Lato"/>
                <a:cs typeface="Lato"/>
                <a:sym typeface="Lato"/>
              </a:rPr>
              <a:t>*Units marked with an asterisk are those which appear in our condensed curriculum</a:t>
            </a:r>
            <a:endParaRPr b="0" i="0" sz="1200" u="none" cap="none" strike="noStrike">
              <a:solidFill>
                <a:srgbClr val="000000"/>
              </a:solidFill>
              <a:latin typeface="Lato"/>
              <a:ea typeface="Lato"/>
              <a:cs typeface="Lato"/>
              <a:sym typeface="Lato"/>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6"/>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and British values mapping - Upper key stage 2</a:t>
            </a:r>
            <a:endParaRPr/>
          </a:p>
        </p:txBody>
      </p:sp>
      <p:graphicFrame>
        <p:nvGraphicFramePr>
          <p:cNvPr id="242" name="Google Shape;242;p26"/>
          <p:cNvGraphicFramePr/>
          <p:nvPr/>
        </p:nvGraphicFramePr>
        <p:xfrm>
          <a:off x="185713" y="732000"/>
          <a:ext cx="3000000" cy="3000000"/>
        </p:xfrm>
        <a:graphic>
          <a:graphicData uri="http://schemas.openxmlformats.org/drawingml/2006/table">
            <a:tbl>
              <a:tblPr>
                <a:noFill/>
                <a:tableStyleId>{2D207480-6106-438A-82E2-88DF1A07E082}</a:tableStyleId>
              </a:tblPr>
              <a:tblGrid>
                <a:gridCol w="727675"/>
                <a:gridCol w="2639375"/>
                <a:gridCol w="1161025"/>
                <a:gridCol w="964400"/>
                <a:gridCol w="964400"/>
                <a:gridCol w="964400"/>
                <a:gridCol w="964400"/>
                <a:gridCol w="964400"/>
                <a:gridCol w="964400"/>
              </a:tblGrid>
              <a:tr h="605625">
                <a:tc rowSpan="9">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Social</a:t>
                      </a:r>
                      <a:endParaRPr b="1" sz="1300" u="none" cap="none" strike="noStrike">
                        <a:solidFill>
                          <a:srgbClr val="EB5C18"/>
                        </a:solidFill>
                        <a:latin typeface="Lato"/>
                        <a:ea typeface="Lato"/>
                        <a:cs typeface="Lato"/>
                        <a:sym typeface="Lato"/>
                      </a:endParaRPr>
                    </a:p>
                  </a:txBody>
                  <a:tcPr marT="91425" marB="91425" marR="91425" marL="91425" anchor="ctr"/>
                </a:tc>
                <a:tc gridSpan="2"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rowSpan="2" hMerge="1"/>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5</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525875">
                <a:tc vMerge="1"/>
                <a:tc gridSpan="2" vMerge="1"/>
                <a:tc hMerge="1"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Pop-up books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Doodlers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Monitoring devices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a:solidFill>
                            <a:schemeClr val="hlink"/>
                          </a:solidFill>
                          <a:latin typeface="Lato"/>
                          <a:ea typeface="Lato"/>
                          <a:cs typeface="Lato"/>
                          <a:sym typeface="Lato"/>
                          <a:hlinkClick r:id="rId6"/>
                        </a:rPr>
                        <a:t>Developing a recipe</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Bridges</a:t>
                      </a:r>
                      <a:endParaRPr sz="9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8"/>
                        </a:rPr>
                        <a:t>Stuffed toys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8502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a range of social skills in different contexts, for example working and socialising with other pupils, including those from different religious, ethnic and socio-economic backgrounds</a:t>
                      </a:r>
                      <a:endParaRPr sz="900" u="none" cap="none" strike="noStrike">
                        <a:solidFill>
                          <a:srgbClr val="333333"/>
                        </a:solidFill>
                        <a:latin typeface="Lato"/>
                        <a:ea typeface="Lato"/>
                        <a:cs typeface="Lato"/>
                        <a:sym typeface="Lato"/>
                      </a:endParaRPr>
                    </a:p>
                  </a:txBody>
                  <a:tcPr marT="91425" marB="91425" marR="91425" marL="91425" anchor="ctr"/>
                </a:tc>
                <a:tc hMerge="1"/>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2907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 variety of communities and social settings, including by volunteering, cooperating well with others and being able to resolve conflicts effectively</a:t>
                      </a:r>
                      <a:endParaRPr sz="900" u="none" cap="none" strike="noStrike">
                        <a:latin typeface="Lato"/>
                        <a:ea typeface="Lato"/>
                        <a:cs typeface="Lato"/>
                        <a:sym typeface="Lato"/>
                      </a:endParaRPr>
                    </a:p>
                  </a:txBody>
                  <a:tcPr marT="91425" marB="91425" marR="91425" marL="91425" anchor="ctr"/>
                </a:tc>
                <a:tc h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rowSpan="5">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Acceptance and engagement with the fundamental British values of democracy, the rule of law, individual liberty and mutual respect and tolerance of those with different faiths and beliefs; they develop and demonstrate skills and attitudes that will allow them to participate fully in and contribute positively to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Democracy</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The rule of law</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Individual liberty </a:t>
                      </a:r>
                      <a:endParaRPr b="1" sz="900" u="none" cap="none" strike="noStrike">
                        <a:solidFill>
                          <a:srgbClr val="333333"/>
                        </a:solidFill>
                        <a:latin typeface="Lato"/>
                        <a:ea typeface="Lato"/>
                        <a:cs typeface="Lato"/>
                        <a:sym typeface="Lato"/>
                      </a:endParaRPr>
                    </a:p>
                  </a:txBody>
                  <a:tcPr marT="91425" marB="91425" marR="91425" marL="91425" anchor="ctr"/>
                </a:tc>
                <a:tc gridSpan="6">
                  <a:txBody>
                    <a:bodyPr/>
                    <a:lstStyle/>
                    <a:p>
                      <a:pPr indent="0" lvl="0" marL="0" marR="0" rtl="0" algn="l">
                        <a:lnSpc>
                          <a:spcPct val="100000"/>
                        </a:lnSpc>
                        <a:spcBef>
                          <a:spcPts val="0"/>
                        </a:spcBef>
                        <a:spcAft>
                          <a:spcPts val="0"/>
                        </a:spcAft>
                        <a:buClr>
                          <a:schemeClr val="dk1"/>
                        </a:buClr>
                        <a:buSzPts val="1100"/>
                        <a:buFont typeface="Arial"/>
                        <a:buNone/>
                      </a:pPr>
                      <a:r>
                        <a:rPr lang="en-GB" sz="1000" u="none" cap="none" strike="noStrike">
                          <a:solidFill>
                            <a:schemeClr val="dk1"/>
                          </a:solidFill>
                          <a:latin typeface="Lato"/>
                          <a:ea typeface="Lato"/>
                          <a:cs typeface="Lato"/>
                          <a:sym typeface="Lato"/>
                        </a:rPr>
                        <a:t>Pupils are able to make individual choices during the design element of each unit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Mutual respect</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7565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Tolerance of those with different faiths and beliefs</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43" name="Google Shape;243;p26"/>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National curriculum mapping - Standard</a:t>
            </a:r>
            <a:endParaRPr/>
          </a:p>
        </p:txBody>
      </p:sp>
      <p:sp>
        <p:nvSpPr>
          <p:cNvPr id="244" name="Google Shape;244;p26"/>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7"/>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Upper key stage 2</a:t>
            </a:r>
            <a:endParaRPr/>
          </a:p>
        </p:txBody>
      </p:sp>
      <p:graphicFrame>
        <p:nvGraphicFramePr>
          <p:cNvPr id="250" name="Google Shape;250;p27"/>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26625"/>
                <a:gridCol w="3895625"/>
                <a:gridCol w="925900"/>
                <a:gridCol w="925900"/>
                <a:gridCol w="925900"/>
                <a:gridCol w="925900"/>
                <a:gridCol w="925900"/>
                <a:gridCol w="925900"/>
              </a:tblGrid>
              <a:tr h="548600">
                <a:tc rowSpan="8">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Cultural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5</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Pop-up books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Doodlers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Monitoring devices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a:solidFill>
                            <a:schemeClr val="hlink"/>
                          </a:solidFill>
                          <a:latin typeface="Lato"/>
                          <a:ea typeface="Lato"/>
                          <a:cs typeface="Lato"/>
                          <a:sym typeface="Lato"/>
                          <a:hlinkClick r:id="rId6"/>
                        </a:rPr>
                        <a:t>Developing a recipe</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Bridges</a:t>
                      </a:r>
                      <a:endParaRPr sz="9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8"/>
                        </a:rPr>
                        <a:t>Stuffed toys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wide range of cultural influences that have shaped their own heritage and that of others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range of different cultures in the school and further afield as an essential element of their preparation for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and value, the things we share in common across cultural, religious, ethnic and socio-economic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Britain’s democratic parliamentary system and its central role in shaping our history and values, and in continuing to develop Britain.</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and respond positively to artistic, musical, sporting and cultural opportunities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0867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exploring, improving understanding of and showing respect for different faiths and cultural diversity and the extent to which they understand, accept and respect diversity. This is shown by their respect and attitudes towards different religious, ethnic and socio-economic groups in the local, national and global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51" name="Google Shape;251;p27"/>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52" name="Google Shape;252;p27"/>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8"/>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mapping - Upper key stage 2</a:t>
            </a:r>
            <a:endParaRPr/>
          </a:p>
        </p:txBody>
      </p:sp>
      <p:graphicFrame>
        <p:nvGraphicFramePr>
          <p:cNvPr id="258" name="Google Shape;258;p28"/>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44675"/>
                <a:gridCol w="2727575"/>
                <a:gridCol w="1099450"/>
                <a:gridCol w="1099450"/>
                <a:gridCol w="1099450"/>
                <a:gridCol w="1099450"/>
                <a:gridCol w="1099450"/>
                <a:gridCol w="1099450"/>
              </a:tblGrid>
              <a:tr h="548600">
                <a:tc rowSpan="7">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Spiritual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6</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Navigating the world</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Come dine with 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Playgrounds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6"/>
                        </a:rPr>
                        <a:t>Waistcoats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Steady hand game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Automata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8610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be reflective about their own beliefs (religious or otherwise) and perspective on life</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506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and respect for, different people’s faiths, feelings and values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3258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Sense of enjoyment and fascination in learning about themselves, others and the world around them</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753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imagination and creativity in their learning</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reflect on their experiences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59" name="Google Shape;259;p28"/>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60" name="Google Shape;260;p28"/>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29"/>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Upper key stage 2</a:t>
            </a:r>
            <a:endParaRPr/>
          </a:p>
        </p:txBody>
      </p:sp>
      <p:graphicFrame>
        <p:nvGraphicFramePr>
          <p:cNvPr id="266" name="Google Shape;266;p29"/>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36600"/>
                <a:gridCol w="2704250"/>
                <a:gridCol w="1150400"/>
                <a:gridCol w="1259375"/>
                <a:gridCol w="1138300"/>
                <a:gridCol w="1034500"/>
                <a:gridCol w="1034500"/>
                <a:gridCol w="1034500"/>
              </a:tblGrid>
              <a:tr h="734000">
                <a:tc rowSpan="5">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Moral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6</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637350">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Navigating the world</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Come dine with 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Playgrounds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6"/>
                        </a:rPr>
                        <a:t>Waistcoats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Steady hand game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Automata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14833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the difference between right and wrong and to readily apply this understanding in their own lives, recognise legal boundaries and, in so doing, respect the civil and criminal law of England</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539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of the consequences of their behaviour and actions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739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investigating and offering reasoned views about moral and ethical issues and ability to understand and appreciate the viewpoints of others on these issues.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67" name="Google Shape;267;p29"/>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68" name="Google Shape;268;p29"/>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0"/>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and British values mapping - Upper key stage 2</a:t>
            </a:r>
            <a:endParaRPr/>
          </a:p>
        </p:txBody>
      </p:sp>
      <p:graphicFrame>
        <p:nvGraphicFramePr>
          <p:cNvPr id="274" name="Google Shape;274;p30"/>
          <p:cNvGraphicFramePr/>
          <p:nvPr/>
        </p:nvGraphicFramePr>
        <p:xfrm>
          <a:off x="185713" y="732000"/>
          <a:ext cx="3000000" cy="3000000"/>
        </p:xfrm>
        <a:graphic>
          <a:graphicData uri="http://schemas.openxmlformats.org/drawingml/2006/table">
            <a:tbl>
              <a:tblPr>
                <a:noFill/>
                <a:tableStyleId>{2D207480-6106-438A-82E2-88DF1A07E082}</a:tableStyleId>
              </a:tblPr>
              <a:tblGrid>
                <a:gridCol w="727675"/>
                <a:gridCol w="2639375"/>
                <a:gridCol w="1161025"/>
                <a:gridCol w="964400"/>
                <a:gridCol w="964400"/>
                <a:gridCol w="964400"/>
                <a:gridCol w="964400"/>
                <a:gridCol w="964400"/>
                <a:gridCol w="964400"/>
              </a:tblGrid>
              <a:tr h="605625">
                <a:tc rowSpan="9">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Social</a:t>
                      </a:r>
                      <a:endParaRPr b="1" sz="1300" u="none" cap="none" strike="noStrike">
                        <a:solidFill>
                          <a:srgbClr val="EB5C18"/>
                        </a:solidFill>
                        <a:latin typeface="Lato"/>
                        <a:ea typeface="Lato"/>
                        <a:cs typeface="Lato"/>
                        <a:sym typeface="Lato"/>
                      </a:endParaRPr>
                    </a:p>
                  </a:txBody>
                  <a:tcPr marT="91425" marB="91425" marR="91425" marL="91425" anchor="ctr"/>
                </a:tc>
                <a:tc gridSpan="2"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rowSpan="2" hMerge="1"/>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6</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525875">
                <a:tc vMerge="1"/>
                <a:tc gridSpan="2" vMerge="1"/>
                <a:tc hMerge="1"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Navigating the world</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Come dine with 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Playgrounds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6"/>
                        </a:rPr>
                        <a:t>Waistcoats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Steady hand game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Automata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8502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a range of social skills in different contexts, for example working and socialising with other pupils, including those from different religious, ethnic and socio-economic backgrounds</a:t>
                      </a:r>
                      <a:endParaRPr sz="900" u="none" cap="none" strike="noStrike">
                        <a:solidFill>
                          <a:srgbClr val="333333"/>
                        </a:solidFill>
                        <a:latin typeface="Lato"/>
                        <a:ea typeface="Lato"/>
                        <a:cs typeface="Lato"/>
                        <a:sym typeface="Lato"/>
                      </a:endParaRPr>
                    </a:p>
                  </a:txBody>
                  <a:tcPr marT="91425" marB="91425" marR="91425" marL="91425" anchor="ctr"/>
                </a:tc>
                <a:tc hMerge="1"/>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29075">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 variety of communities and social settings, including by volunteering, cooperating well with others and being able to resolve conflicts effectively</a:t>
                      </a:r>
                      <a:endParaRPr sz="900" u="none" cap="none" strike="noStrike">
                        <a:latin typeface="Lato"/>
                        <a:ea typeface="Lato"/>
                        <a:cs typeface="Lato"/>
                        <a:sym typeface="Lato"/>
                      </a:endParaRPr>
                    </a:p>
                  </a:txBody>
                  <a:tcPr marT="91425" marB="91425" marR="91425" marL="91425" anchor="ctr"/>
                </a:tc>
                <a:tc hMerge="1"/>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rowSpan="5">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Acceptance and engagement with the fundamental British values of democracy, the rule of law, individual liberty and mutual respect and tolerance of those with different faiths and beliefs; they develop and demonstrate skills and attitudes that will allow them to participate fully in and contribute positively to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Democracy</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The rule of law</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Individual liberty </a:t>
                      </a:r>
                      <a:endParaRPr b="1" sz="900" u="none" cap="none" strike="noStrike">
                        <a:solidFill>
                          <a:srgbClr val="333333"/>
                        </a:solidFill>
                        <a:latin typeface="Lato"/>
                        <a:ea typeface="Lato"/>
                        <a:cs typeface="Lato"/>
                        <a:sym typeface="Lato"/>
                      </a:endParaRPr>
                    </a:p>
                  </a:txBody>
                  <a:tcPr marT="91425" marB="91425" marR="91425" marL="91425" anchor="ctr"/>
                </a:tc>
                <a:tc gridSpan="6">
                  <a:txBody>
                    <a:bodyPr/>
                    <a:lstStyle/>
                    <a:p>
                      <a:pPr indent="0" lvl="0" marL="0" marR="0" rtl="0" algn="l">
                        <a:lnSpc>
                          <a:spcPct val="100000"/>
                        </a:lnSpc>
                        <a:spcBef>
                          <a:spcPts val="0"/>
                        </a:spcBef>
                        <a:spcAft>
                          <a:spcPts val="0"/>
                        </a:spcAft>
                        <a:buClr>
                          <a:schemeClr val="dk1"/>
                        </a:buClr>
                        <a:buSzPts val="1100"/>
                        <a:buFont typeface="Arial"/>
                        <a:buNone/>
                      </a:pPr>
                      <a:r>
                        <a:rPr lang="en-GB" sz="1000" u="none" cap="none" strike="noStrike">
                          <a:solidFill>
                            <a:schemeClr val="dk1"/>
                          </a:solidFill>
                          <a:latin typeface="Lato"/>
                          <a:ea typeface="Lato"/>
                          <a:cs typeface="Lato"/>
                          <a:sym typeface="Lato"/>
                        </a:rPr>
                        <a:t>Pupils are able to make individual choices during the design element of each unit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5274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Mutual respect</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7565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Tolerance of those with different faiths and beliefs</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75" name="Google Shape;275;p30"/>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National curriculum mapping - Standard</a:t>
            </a:r>
            <a:endParaRPr/>
          </a:p>
        </p:txBody>
      </p:sp>
      <p:sp>
        <p:nvSpPr>
          <p:cNvPr id="276" name="Google Shape;276;p30"/>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1"/>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Upper key stage 2</a:t>
            </a:r>
            <a:endParaRPr/>
          </a:p>
        </p:txBody>
      </p:sp>
      <p:graphicFrame>
        <p:nvGraphicFramePr>
          <p:cNvPr id="282" name="Google Shape;282;p31"/>
          <p:cNvGraphicFramePr/>
          <p:nvPr/>
        </p:nvGraphicFramePr>
        <p:xfrm>
          <a:off x="185713" y="732000"/>
          <a:ext cx="3000000" cy="3000000"/>
        </p:xfrm>
        <a:graphic>
          <a:graphicData uri="http://schemas.openxmlformats.org/drawingml/2006/table">
            <a:tbl>
              <a:tblPr>
                <a:noFill/>
                <a:tableStyleId>{2D207480-6106-438A-82E2-88DF1A07E082}</a:tableStyleId>
              </a:tblPr>
              <a:tblGrid>
                <a:gridCol w="926625"/>
                <a:gridCol w="3744200"/>
                <a:gridCol w="951125"/>
                <a:gridCol w="951125"/>
                <a:gridCol w="951125"/>
                <a:gridCol w="951125"/>
                <a:gridCol w="951125"/>
                <a:gridCol w="951125"/>
              </a:tblGrid>
              <a:tr h="548600">
                <a:tc rowSpan="8">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Cultural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rgbClr val="0A9FAF"/>
                        </a:solidFill>
                        <a:latin typeface="Lato"/>
                        <a:ea typeface="Lato"/>
                        <a:cs typeface="Lato"/>
                        <a:sym typeface="Lato"/>
                      </a:endParaRPr>
                    </a:p>
                  </a:txBody>
                  <a:tcPr marT="91425" marB="91425" marR="91425" marL="91425" anchor="ct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6</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Navigating the world</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Come dine with 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Playgrounds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6"/>
                        </a:rPr>
                        <a:t>Waistcoats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Steady hand game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Automata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wide range of cultural influences that have shaped their own heritage and that of others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range of different cultures in the school and further afield as an essential element of their preparation for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and value, the things we share in common across cultural, religious, ethnic and socio-economic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Britain’s democratic parliamentary system and its central role in shaping our history and values, and in continuing to develop Britain.</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and respond positively to artistic, musical, sporting and cultural opportunities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0867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exploring, improving understanding of and showing respect for different faiths and cultural diversity and the extent to which they understand, accept and respect diversity. This is shown by their respect and attitudes towards different religious, ethnic and socio-economic groups in the local, national and global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83" name="Google Shape;283;p31"/>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84" name="Google Shape;284;p31"/>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2"/>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statements</a:t>
            </a:r>
            <a:endParaRPr/>
          </a:p>
        </p:txBody>
      </p:sp>
      <p:sp>
        <p:nvSpPr>
          <p:cNvPr id="290" name="Google Shape;290;p32"/>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291" name="Google Shape;291;p32"/>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292" name="Google Shape;292;p32"/>
          <p:cNvSpPr txBox="1"/>
          <p:nvPr/>
        </p:nvSpPr>
        <p:spPr>
          <a:xfrm>
            <a:off x="486175" y="1126675"/>
            <a:ext cx="9720000" cy="2663700"/>
          </a:xfrm>
          <a:prstGeom prst="rect">
            <a:avLst/>
          </a:prstGeom>
          <a:noFill/>
          <a:ln>
            <a:noFill/>
          </a:ln>
        </p:spPr>
        <p:txBody>
          <a:bodyPr anchorCtr="0" anchor="t" bIns="91425" lIns="91425" spcFirstLastPara="1" rIns="91425" wrap="square" tIns="91425">
            <a:spAutoFit/>
          </a:bodyPr>
          <a:lstStyle/>
          <a:p>
            <a:pPr indent="0" lvl="0" marL="0" marR="0" rtl="0" algn="l">
              <a:lnSpc>
                <a:spcPct val="120000"/>
              </a:lnSpc>
              <a:spcBef>
                <a:spcPts val="0"/>
              </a:spcBef>
              <a:spcAft>
                <a:spcPts val="0"/>
              </a:spcAft>
              <a:buClr>
                <a:srgbClr val="000000"/>
              </a:buClr>
              <a:buSzPts val="1400"/>
              <a:buFont typeface="Arial"/>
              <a:buNone/>
            </a:pPr>
            <a:r>
              <a:rPr b="0" i="0" lang="en-GB" sz="1400" u="none" cap="none" strike="noStrike">
                <a:solidFill>
                  <a:schemeClr val="dk1"/>
                </a:solidFill>
                <a:latin typeface="Lato"/>
                <a:ea typeface="Lato"/>
                <a:cs typeface="Lato"/>
                <a:sym typeface="Lato"/>
              </a:rPr>
              <a:t>Our Design and technology curriculum contributes to the </a:t>
            </a:r>
            <a:r>
              <a:rPr b="1" i="0" lang="en-GB" sz="1400" u="none" cap="none" strike="noStrike">
                <a:solidFill>
                  <a:schemeClr val="dk1"/>
                </a:solidFill>
                <a:latin typeface="Lato"/>
                <a:ea typeface="Lato"/>
                <a:cs typeface="Lato"/>
                <a:sym typeface="Lato"/>
              </a:rPr>
              <a:t>Spiritual </a:t>
            </a:r>
            <a:r>
              <a:rPr b="0" i="0" lang="en-GB" sz="1400" u="none" cap="none" strike="noStrike">
                <a:solidFill>
                  <a:schemeClr val="dk1"/>
                </a:solidFill>
                <a:latin typeface="Lato"/>
                <a:ea typeface="Lato"/>
                <a:cs typeface="Lato"/>
                <a:sym typeface="Lato"/>
              </a:rPr>
              <a:t>development of pupils by:</a:t>
            </a:r>
            <a:endParaRPr b="0" i="0" sz="1400" u="none" cap="none" strike="noStrike">
              <a:solidFill>
                <a:schemeClr val="dk1"/>
              </a:solidFill>
              <a:latin typeface="Lato"/>
              <a:ea typeface="Lato"/>
              <a:cs typeface="Lato"/>
              <a:sym typeface="Lato"/>
            </a:endParaRPr>
          </a:p>
          <a:p>
            <a:pPr indent="0" lvl="0" marL="0" marR="0" rtl="0" algn="l">
              <a:lnSpc>
                <a:spcPct val="12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Offering opportunities to marvel at the human achievements which have led to many design and technology advancements.</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Encouraging pupils to develop a fascination with how things work.</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Inspiring pupils to be creative and imaginative in their design.</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Emphasising the importance of reflection during the evaluation process of the design cycle.</a:t>
            </a:r>
            <a:endParaRPr b="0" i="0" sz="1400" u="none" cap="none" strike="noStrike">
              <a:solidFill>
                <a:schemeClr val="dk1"/>
              </a:solidFill>
              <a:latin typeface="Lato"/>
              <a:ea typeface="Lato"/>
              <a:cs typeface="Lato"/>
              <a:sym typeface="Lato"/>
            </a:endParaRPr>
          </a:p>
          <a:p>
            <a:pPr indent="0" lvl="0" marL="0" marR="0" rtl="0" algn="l">
              <a:lnSpc>
                <a:spcPct val="12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
        <p:nvSpPr>
          <p:cNvPr id="293" name="Google Shape;293;p32"/>
          <p:cNvSpPr txBox="1"/>
          <p:nvPr/>
        </p:nvSpPr>
        <p:spPr>
          <a:xfrm>
            <a:off x="487750" y="4389675"/>
            <a:ext cx="9528300" cy="1434600"/>
          </a:xfrm>
          <a:prstGeom prst="rect">
            <a:avLst/>
          </a:prstGeom>
          <a:noFill/>
          <a:ln>
            <a:noFill/>
          </a:ln>
        </p:spPr>
        <p:txBody>
          <a:bodyPr anchorCtr="0" anchor="t" bIns="91425" lIns="91425" spcFirstLastPara="1" rIns="91425" wrap="square" tIns="91425">
            <a:spAutoFit/>
          </a:bodyPr>
          <a:lstStyle/>
          <a:p>
            <a:pPr indent="0" lvl="0" marL="0" marR="0" rtl="0" algn="l">
              <a:lnSpc>
                <a:spcPct val="120000"/>
              </a:lnSpc>
              <a:spcBef>
                <a:spcPts val="0"/>
              </a:spcBef>
              <a:spcAft>
                <a:spcPts val="0"/>
              </a:spcAft>
              <a:buClr>
                <a:srgbClr val="000000"/>
              </a:buClr>
              <a:buSzPts val="1400"/>
              <a:buFont typeface="Arial"/>
              <a:buNone/>
            </a:pPr>
            <a:r>
              <a:rPr b="0" i="0" lang="en-GB" sz="1400" u="none" cap="none" strike="noStrike">
                <a:solidFill>
                  <a:schemeClr val="dk1"/>
                </a:solidFill>
                <a:latin typeface="Lato"/>
                <a:ea typeface="Lato"/>
                <a:cs typeface="Lato"/>
                <a:sym typeface="Lato"/>
              </a:rPr>
              <a:t>Our Design and technology curriculum contributes to the </a:t>
            </a:r>
            <a:r>
              <a:rPr b="1" i="0" lang="en-GB" sz="1400" u="none" cap="none" strike="noStrike">
                <a:solidFill>
                  <a:schemeClr val="dk1"/>
                </a:solidFill>
                <a:latin typeface="Lato"/>
                <a:ea typeface="Lato"/>
                <a:cs typeface="Lato"/>
                <a:sym typeface="Lato"/>
              </a:rPr>
              <a:t>Moral </a:t>
            </a:r>
            <a:r>
              <a:rPr b="0" i="0" lang="en-GB" sz="1400" u="none" cap="none" strike="noStrike">
                <a:solidFill>
                  <a:schemeClr val="dk1"/>
                </a:solidFill>
                <a:latin typeface="Lato"/>
                <a:ea typeface="Lato"/>
                <a:cs typeface="Lato"/>
                <a:sym typeface="Lato"/>
              </a:rPr>
              <a:t>development of pupils by:</a:t>
            </a:r>
            <a:endParaRPr b="0" i="0" sz="1400" u="none" cap="none" strike="noStrike">
              <a:solidFill>
                <a:schemeClr val="dk1"/>
              </a:solidFill>
              <a:latin typeface="Lato"/>
              <a:ea typeface="Lato"/>
              <a:cs typeface="Lato"/>
              <a:sym typeface="Lato"/>
            </a:endParaRPr>
          </a:p>
          <a:p>
            <a:pPr indent="0" lvl="0" marL="0" marR="0" rtl="0" algn="l">
              <a:lnSpc>
                <a:spcPct val="12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Raising ethical issues related to design, such as sustainability of materials, the environmental impact of single-use or non-degradable materials and importing food.</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3"/>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statements</a:t>
            </a:r>
            <a:endParaRPr/>
          </a:p>
        </p:txBody>
      </p:sp>
      <p:sp>
        <p:nvSpPr>
          <p:cNvPr id="299" name="Google Shape;299;p33"/>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300" name="Google Shape;300;p33"/>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301" name="Google Shape;301;p33"/>
          <p:cNvSpPr txBox="1"/>
          <p:nvPr/>
        </p:nvSpPr>
        <p:spPr>
          <a:xfrm>
            <a:off x="486175" y="1126675"/>
            <a:ext cx="9720000" cy="2631300"/>
          </a:xfrm>
          <a:prstGeom prst="rect">
            <a:avLst/>
          </a:prstGeom>
          <a:noFill/>
          <a:ln>
            <a:noFill/>
          </a:ln>
        </p:spPr>
        <p:txBody>
          <a:bodyPr anchorCtr="0" anchor="t" bIns="91425" lIns="91425" spcFirstLastPara="1" rIns="91425" wrap="square" tIns="91425">
            <a:spAutoFit/>
          </a:bodyPr>
          <a:lstStyle/>
          <a:p>
            <a:pPr indent="0" lvl="0" marL="0" marR="0" rtl="0" algn="l">
              <a:lnSpc>
                <a:spcPct val="120000"/>
              </a:lnSpc>
              <a:spcBef>
                <a:spcPts val="0"/>
              </a:spcBef>
              <a:spcAft>
                <a:spcPts val="0"/>
              </a:spcAft>
              <a:buClr>
                <a:srgbClr val="000000"/>
              </a:buClr>
              <a:buSzPts val="1400"/>
              <a:buFont typeface="Arial"/>
              <a:buNone/>
            </a:pPr>
            <a:r>
              <a:rPr b="0" i="0" lang="en-GB" sz="1400" u="none" cap="none" strike="noStrike">
                <a:solidFill>
                  <a:schemeClr val="dk1"/>
                </a:solidFill>
                <a:latin typeface="Lato"/>
                <a:ea typeface="Lato"/>
                <a:cs typeface="Lato"/>
                <a:sym typeface="Lato"/>
              </a:rPr>
              <a:t>Our Design and technology curriculum contributes to the </a:t>
            </a:r>
            <a:r>
              <a:rPr b="1" i="0" lang="en-GB" sz="1400" u="none" cap="none" strike="noStrike">
                <a:solidFill>
                  <a:schemeClr val="dk1"/>
                </a:solidFill>
                <a:latin typeface="Lato"/>
                <a:ea typeface="Lato"/>
                <a:cs typeface="Lato"/>
                <a:sym typeface="Lato"/>
              </a:rPr>
              <a:t>Social </a:t>
            </a:r>
            <a:r>
              <a:rPr b="0" i="0" lang="en-GB" sz="1400" u="none" cap="none" strike="noStrike">
                <a:solidFill>
                  <a:schemeClr val="dk1"/>
                </a:solidFill>
                <a:latin typeface="Lato"/>
                <a:ea typeface="Lato"/>
                <a:cs typeface="Lato"/>
                <a:sym typeface="Lato"/>
              </a:rPr>
              <a:t>development of pupils by:</a:t>
            </a:r>
            <a:endParaRPr b="0" i="0" sz="1400" u="none" cap="none" strike="noStrike">
              <a:solidFill>
                <a:schemeClr val="dk1"/>
              </a:solidFill>
              <a:latin typeface="Lato"/>
              <a:ea typeface="Lato"/>
              <a:cs typeface="Lato"/>
              <a:sym typeface="Lato"/>
            </a:endParaRPr>
          </a:p>
          <a:p>
            <a:pPr indent="0" lvl="0" marL="0" marR="0" rtl="0" algn="l">
              <a:lnSpc>
                <a:spcPct val="12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317500" lvl="0" marL="457200" marR="0" rtl="0" algn="l">
              <a:lnSpc>
                <a:spcPct val="115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Giving them opportunities to collaborate with a group towards a shared outcome. </a:t>
            </a:r>
            <a:endParaRPr b="0" i="0" sz="1400" u="none" cap="none" strike="noStrike">
              <a:solidFill>
                <a:schemeClr val="dk1"/>
              </a:solidFill>
              <a:latin typeface="Lato"/>
              <a:ea typeface="Lato"/>
              <a:cs typeface="Lato"/>
              <a:sym typeface="Lato"/>
            </a:endParaRPr>
          </a:p>
          <a:p>
            <a:pPr indent="-317500" lvl="0" marL="457200" marR="0" rtl="0" algn="l">
              <a:lnSpc>
                <a:spcPct val="115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Enabling them to make decisions as a group, dealing with conflict when it arises and treating each other with respect.</a:t>
            </a:r>
            <a:endParaRPr b="0" i="0" sz="1400" u="none" cap="none" strike="noStrike">
              <a:solidFill>
                <a:schemeClr val="dk1"/>
              </a:solidFill>
              <a:latin typeface="Lato"/>
              <a:ea typeface="Lato"/>
              <a:cs typeface="Lato"/>
              <a:sym typeface="Lato"/>
            </a:endParaRPr>
          </a:p>
          <a:p>
            <a:pPr indent="-317500" lvl="0" marL="457200" marR="0" rtl="0" algn="l">
              <a:lnSpc>
                <a:spcPct val="115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Supporting them to give constructive feedback to their peers, considering the feelings of others when doing so</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Offering them opportunities to ‘pitch’ their products to others.</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Encouraging pupils to consider the safety of themselves and others as they work.</a:t>
            </a:r>
            <a:endParaRPr b="0" i="0" sz="1400" u="none" cap="none" strike="noStrike">
              <a:solidFill>
                <a:schemeClr val="dk1"/>
              </a:solidFill>
              <a:latin typeface="Lato"/>
              <a:ea typeface="Lato"/>
              <a:cs typeface="Lato"/>
              <a:sym typeface="Lato"/>
            </a:endParaRPr>
          </a:p>
          <a:p>
            <a:pPr indent="0" lvl="0" marL="0" marR="0" rtl="0" algn="l">
              <a:lnSpc>
                <a:spcPct val="12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t/>
            </a:r>
            <a:endParaRPr b="0"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
        <p:nvSpPr>
          <p:cNvPr id="302" name="Google Shape;302;p33"/>
          <p:cNvSpPr txBox="1"/>
          <p:nvPr/>
        </p:nvSpPr>
        <p:spPr>
          <a:xfrm>
            <a:off x="486175" y="4357275"/>
            <a:ext cx="9528300" cy="1693200"/>
          </a:xfrm>
          <a:prstGeom prst="rect">
            <a:avLst/>
          </a:prstGeom>
          <a:noFill/>
          <a:ln>
            <a:noFill/>
          </a:ln>
        </p:spPr>
        <p:txBody>
          <a:bodyPr anchorCtr="0" anchor="t" bIns="91425" lIns="91425" spcFirstLastPara="1" rIns="91425" wrap="square" tIns="91425">
            <a:spAutoFit/>
          </a:bodyPr>
          <a:lstStyle/>
          <a:p>
            <a:pPr indent="0" lvl="0" marL="0" marR="0" rtl="0" algn="l">
              <a:lnSpc>
                <a:spcPct val="120000"/>
              </a:lnSpc>
              <a:spcBef>
                <a:spcPts val="0"/>
              </a:spcBef>
              <a:spcAft>
                <a:spcPts val="0"/>
              </a:spcAft>
              <a:buClr>
                <a:srgbClr val="000000"/>
              </a:buClr>
              <a:buSzPts val="1400"/>
              <a:buFont typeface="Arial"/>
              <a:buNone/>
            </a:pPr>
            <a:r>
              <a:rPr b="0" i="0" lang="en-GB" sz="1400" u="none" cap="none" strike="noStrike">
                <a:solidFill>
                  <a:schemeClr val="dk1"/>
                </a:solidFill>
                <a:latin typeface="Lato"/>
                <a:ea typeface="Lato"/>
                <a:cs typeface="Lato"/>
                <a:sym typeface="Lato"/>
              </a:rPr>
              <a:t>Our Design and technology curriculum contributes to the </a:t>
            </a:r>
            <a:r>
              <a:rPr b="1" i="0" lang="en-GB" sz="1400" u="none" cap="none" strike="noStrike">
                <a:solidFill>
                  <a:schemeClr val="dk1"/>
                </a:solidFill>
                <a:latin typeface="Lato"/>
                <a:ea typeface="Lato"/>
                <a:cs typeface="Lato"/>
                <a:sym typeface="Lato"/>
              </a:rPr>
              <a:t>Cultural </a:t>
            </a:r>
            <a:r>
              <a:rPr b="0" i="0" lang="en-GB" sz="1400" u="none" cap="none" strike="noStrike">
                <a:solidFill>
                  <a:schemeClr val="dk1"/>
                </a:solidFill>
                <a:latin typeface="Lato"/>
                <a:ea typeface="Lato"/>
                <a:cs typeface="Lato"/>
                <a:sym typeface="Lato"/>
              </a:rPr>
              <a:t>development of pupils by:</a:t>
            </a:r>
            <a:endParaRPr b="0" i="0" sz="1400" u="none" cap="none" strike="noStrike">
              <a:solidFill>
                <a:schemeClr val="dk1"/>
              </a:solidFill>
              <a:latin typeface="Lato"/>
              <a:ea typeface="Lato"/>
              <a:cs typeface="Lato"/>
              <a:sym typeface="Lato"/>
            </a:endParaRPr>
          </a:p>
          <a:p>
            <a:pPr indent="0" lvl="0" marL="0" marR="0" rtl="0" algn="l">
              <a:lnSpc>
                <a:spcPct val="12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Teaching them how cultural influences impact on design over time.</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Asking them to consider cultural influences on the food we eat.</a:t>
            </a:r>
            <a:endParaRPr b="0" i="0" sz="1400" u="none" cap="none" strike="noStrike">
              <a:solidFill>
                <a:schemeClr val="dk1"/>
              </a:solidFill>
              <a:latin typeface="Lato"/>
              <a:ea typeface="Lato"/>
              <a:cs typeface="Lato"/>
              <a:sym typeface="Lato"/>
            </a:endParaRPr>
          </a:p>
          <a:p>
            <a:pPr indent="-317500" lvl="0" marL="457200" marR="0" rtl="0" algn="l">
              <a:lnSpc>
                <a:spcPct val="120000"/>
              </a:lnSpc>
              <a:spcBef>
                <a:spcPts val="0"/>
              </a:spcBef>
              <a:spcAft>
                <a:spcPts val="0"/>
              </a:spcAft>
              <a:buClr>
                <a:schemeClr val="dk1"/>
              </a:buClr>
              <a:buSzPts val="1400"/>
              <a:buFont typeface="Lato"/>
              <a:buChar char="●"/>
            </a:pPr>
            <a:r>
              <a:rPr b="0" i="0" lang="en-GB" sz="1400" u="none" cap="none" strike="noStrike">
                <a:solidFill>
                  <a:schemeClr val="dk1"/>
                </a:solidFill>
                <a:latin typeface="Lato"/>
                <a:ea typeface="Lato"/>
                <a:cs typeface="Lato"/>
                <a:sym typeface="Lato"/>
              </a:rPr>
              <a:t>Demonstrating that difference in design is often seen as a positive, synonymous with innovation.</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4"/>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308" name="Google Shape;308;p34"/>
          <p:cNvSpPr/>
          <p:nvPr/>
        </p:nvSpPr>
        <p:spPr>
          <a:xfrm>
            <a:off x="0" y="262400"/>
            <a:ext cx="10692000" cy="8418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34"/>
          <p:cNvSpPr txBox="1"/>
          <p:nvPr/>
        </p:nvSpPr>
        <p:spPr>
          <a:xfrm>
            <a:off x="364468" y="273105"/>
            <a:ext cx="9963000" cy="8418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000000"/>
                </a:solidFill>
                <a:latin typeface="Caveat"/>
                <a:ea typeface="Caveat"/>
                <a:cs typeface="Caveat"/>
                <a:sym typeface="Caveat"/>
              </a:rPr>
              <a:t>Personal development criteria</a:t>
            </a:r>
            <a:endParaRPr b="1" i="0" sz="3600" u="none" cap="none" strike="noStrike">
              <a:solidFill>
                <a:srgbClr val="000000"/>
              </a:solidFill>
              <a:latin typeface="Caveat"/>
              <a:ea typeface="Caveat"/>
              <a:cs typeface="Caveat"/>
              <a:sym typeface="Caveat"/>
            </a:endParaRPr>
          </a:p>
        </p:txBody>
      </p:sp>
      <p:sp>
        <p:nvSpPr>
          <p:cNvPr id="310" name="Google Shape;310;p34"/>
          <p:cNvSpPr txBox="1"/>
          <p:nvPr/>
        </p:nvSpPr>
        <p:spPr>
          <a:xfrm>
            <a:off x="364475" y="1312926"/>
            <a:ext cx="9963000" cy="45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000000"/>
                </a:solidFill>
                <a:latin typeface="Lato"/>
                <a:ea typeface="Lato"/>
                <a:cs typeface="Lato"/>
                <a:sym typeface="Lato"/>
              </a:rPr>
              <a:t>The school inspection handbook (Ofsted, 2019 ) lists the the dimensions of the personal development of pupils as:</a:t>
            </a:r>
            <a:endParaRPr b="0" i="0" sz="1400" u="none" cap="none" strike="noStrike">
              <a:solidFill>
                <a:srgbClr val="000000"/>
              </a:solidFill>
              <a:latin typeface="Lato"/>
              <a:ea typeface="Lato"/>
              <a:cs typeface="Lato"/>
              <a:sym typeface="Lato"/>
            </a:endParaRPr>
          </a:p>
        </p:txBody>
      </p:sp>
      <p:sp>
        <p:nvSpPr>
          <p:cNvPr id="311" name="Google Shape;311;p34"/>
          <p:cNvSpPr/>
          <p:nvPr/>
        </p:nvSpPr>
        <p:spPr>
          <a:xfrm>
            <a:off x="440725" y="1895825"/>
            <a:ext cx="3174000" cy="895500"/>
          </a:xfrm>
          <a:prstGeom prst="roundRect">
            <a:avLst>
              <a:gd fmla="val 16667" name="adj"/>
            </a:avLst>
          </a:prstGeom>
          <a:solidFill>
            <a:srgbClr val="D0EAF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developing responsible, respectful and active citizens who are able to play their part and become actively involved in public life as adults</a:t>
            </a:r>
            <a:endParaRPr b="1" i="0" sz="1100" u="none" cap="none" strike="noStrike">
              <a:solidFill>
                <a:srgbClr val="000000"/>
              </a:solidFill>
              <a:latin typeface="Lato"/>
              <a:ea typeface="Lato"/>
              <a:cs typeface="Lato"/>
              <a:sym typeface="Lato"/>
            </a:endParaRPr>
          </a:p>
        </p:txBody>
      </p:sp>
      <p:sp>
        <p:nvSpPr>
          <p:cNvPr id="312" name="Google Shape;312;p34"/>
          <p:cNvSpPr/>
          <p:nvPr/>
        </p:nvSpPr>
        <p:spPr>
          <a:xfrm>
            <a:off x="3729038" y="1895825"/>
            <a:ext cx="3204000" cy="895500"/>
          </a:xfrm>
          <a:prstGeom prst="roundRect">
            <a:avLst>
              <a:gd fmla="val 16667" name="adj"/>
            </a:avLst>
          </a:prstGeom>
          <a:solidFill>
            <a:srgbClr val="A7DAE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developing and deepening pupils’ understanding of the fundamental British values of democracy, individual liberty, the rule of law and mutual respect and tolerance</a:t>
            </a:r>
            <a:endParaRPr b="1" i="0" sz="1100" u="none" cap="none" strike="noStrike">
              <a:solidFill>
                <a:srgbClr val="000000"/>
              </a:solidFill>
              <a:latin typeface="Lato"/>
              <a:ea typeface="Lato"/>
              <a:cs typeface="Lato"/>
              <a:sym typeface="Lato"/>
            </a:endParaRPr>
          </a:p>
        </p:txBody>
      </p:sp>
      <p:sp>
        <p:nvSpPr>
          <p:cNvPr id="313" name="Google Shape;313;p34"/>
          <p:cNvSpPr/>
          <p:nvPr/>
        </p:nvSpPr>
        <p:spPr>
          <a:xfrm>
            <a:off x="7047350" y="1895825"/>
            <a:ext cx="3204000" cy="1926900"/>
          </a:xfrm>
          <a:prstGeom prst="roundRect">
            <a:avLst>
              <a:gd fmla="val 16667" name="adj"/>
            </a:avLst>
          </a:prstGeom>
          <a:solidFill>
            <a:srgbClr val="D0EAF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developing pupils’ character, which we define as a set of positive personal traits, dispositions and virtues that informs their motivation and guides their conduct so that they reflect wisely, learn eagerly, behave with integrity and cooperate consistently well with others. This gives pupils the qualities they need to flourish in our society</a:t>
            </a:r>
            <a:endParaRPr b="1" i="0" sz="1100" u="none" cap="none" strike="noStrike">
              <a:solidFill>
                <a:srgbClr val="000000"/>
              </a:solidFill>
              <a:latin typeface="Lato"/>
              <a:ea typeface="Lato"/>
              <a:cs typeface="Lato"/>
              <a:sym typeface="Lato"/>
            </a:endParaRPr>
          </a:p>
        </p:txBody>
      </p:sp>
      <p:sp>
        <p:nvSpPr>
          <p:cNvPr id="314" name="Google Shape;314;p34"/>
          <p:cNvSpPr/>
          <p:nvPr/>
        </p:nvSpPr>
        <p:spPr>
          <a:xfrm>
            <a:off x="3729025" y="2927292"/>
            <a:ext cx="3204000" cy="895500"/>
          </a:xfrm>
          <a:prstGeom prst="roundRect">
            <a:avLst>
              <a:gd fmla="val 16667" name="adj"/>
            </a:avLst>
          </a:prstGeom>
          <a:solidFill>
            <a:srgbClr val="D0EAF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promoting equality of opportunity so that all pupils can thrive together, understanding that difference is a positive, not a negative, and that individual characteristics make people unique</a:t>
            </a:r>
            <a:endParaRPr b="1" i="0" sz="1100" u="none" cap="none" strike="noStrike">
              <a:solidFill>
                <a:srgbClr val="000000"/>
              </a:solidFill>
              <a:latin typeface="Lato"/>
              <a:ea typeface="Lato"/>
              <a:cs typeface="Lato"/>
              <a:sym typeface="Lato"/>
            </a:endParaRPr>
          </a:p>
        </p:txBody>
      </p:sp>
      <p:sp>
        <p:nvSpPr>
          <p:cNvPr id="315" name="Google Shape;315;p34"/>
          <p:cNvSpPr/>
          <p:nvPr/>
        </p:nvSpPr>
        <p:spPr>
          <a:xfrm>
            <a:off x="440725" y="2927292"/>
            <a:ext cx="3174000" cy="895500"/>
          </a:xfrm>
          <a:prstGeom prst="roundRect">
            <a:avLst>
              <a:gd fmla="val 16667" name="adj"/>
            </a:avLst>
          </a:prstGeom>
          <a:solidFill>
            <a:srgbClr val="A7DAE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promoting an inclusive environment that meets the needs of all pupils, irrespective of age, disability, gender reassignment, race, religion or belief, sex or sexual orientation</a:t>
            </a:r>
            <a:endParaRPr b="1" i="0" sz="1100" u="none" cap="none" strike="noStrike">
              <a:solidFill>
                <a:srgbClr val="000000"/>
              </a:solidFill>
              <a:latin typeface="Lato"/>
              <a:ea typeface="Lato"/>
              <a:cs typeface="Lato"/>
              <a:sym typeface="Lato"/>
            </a:endParaRPr>
          </a:p>
        </p:txBody>
      </p:sp>
      <p:sp>
        <p:nvSpPr>
          <p:cNvPr id="316" name="Google Shape;316;p34"/>
          <p:cNvSpPr/>
          <p:nvPr/>
        </p:nvSpPr>
        <p:spPr>
          <a:xfrm>
            <a:off x="440675" y="3958740"/>
            <a:ext cx="3174000" cy="895500"/>
          </a:xfrm>
          <a:prstGeom prst="roundRect">
            <a:avLst>
              <a:gd fmla="val 16667" name="adj"/>
            </a:avLst>
          </a:prstGeom>
          <a:solidFill>
            <a:srgbClr val="D0EAF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developing pupils’ confidence, resilience and knowledge so that they can keep themselves mentally healthy</a:t>
            </a:r>
            <a:endParaRPr b="1" i="0" sz="1100" u="none" cap="none" strike="noStrike">
              <a:solidFill>
                <a:srgbClr val="000000"/>
              </a:solidFill>
              <a:latin typeface="Lato"/>
              <a:ea typeface="Lato"/>
              <a:cs typeface="Lato"/>
              <a:sym typeface="Lato"/>
            </a:endParaRPr>
          </a:p>
        </p:txBody>
      </p:sp>
      <p:sp>
        <p:nvSpPr>
          <p:cNvPr id="317" name="Google Shape;317;p34"/>
          <p:cNvSpPr/>
          <p:nvPr/>
        </p:nvSpPr>
        <p:spPr>
          <a:xfrm>
            <a:off x="3729025" y="3958737"/>
            <a:ext cx="6522300" cy="895500"/>
          </a:xfrm>
          <a:prstGeom prst="roundRect">
            <a:avLst>
              <a:gd fmla="val 16667" name="adj"/>
            </a:avLst>
          </a:prstGeom>
          <a:solidFill>
            <a:srgbClr val="A7DAE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enabling pupils to recognise online and offline risks to their well-being – for example, risks from criminal and sexual exploitation, domestic abuse, female genital mutilation, forced marriage, substance misuse, gang activity, radicalisation and extremism – and making them aware of the support available to them</a:t>
            </a:r>
            <a:endParaRPr b="1" i="0" sz="1100" u="none" cap="none" strike="noStrike">
              <a:solidFill>
                <a:srgbClr val="000000"/>
              </a:solidFill>
              <a:latin typeface="Lato"/>
              <a:ea typeface="Lato"/>
              <a:cs typeface="Lato"/>
              <a:sym typeface="Lato"/>
            </a:endParaRPr>
          </a:p>
        </p:txBody>
      </p:sp>
      <p:sp>
        <p:nvSpPr>
          <p:cNvPr id="318" name="Google Shape;318;p34"/>
          <p:cNvSpPr/>
          <p:nvPr/>
        </p:nvSpPr>
        <p:spPr>
          <a:xfrm>
            <a:off x="440675" y="4990196"/>
            <a:ext cx="3174000" cy="895500"/>
          </a:xfrm>
          <a:prstGeom prst="roundRect">
            <a:avLst>
              <a:gd fmla="val 16667" name="adj"/>
            </a:avLst>
          </a:prstGeom>
          <a:solidFill>
            <a:srgbClr val="A7DAE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enabling pupils to recognise the dangers of inappropriate use of mobile technology and social media</a:t>
            </a:r>
            <a:endParaRPr b="1" i="0" sz="1100" u="none" cap="none" strike="noStrike">
              <a:solidFill>
                <a:srgbClr val="000000"/>
              </a:solidFill>
              <a:latin typeface="Lato"/>
              <a:ea typeface="Lato"/>
              <a:cs typeface="Lato"/>
              <a:sym typeface="Lato"/>
            </a:endParaRPr>
          </a:p>
        </p:txBody>
      </p:sp>
      <p:sp>
        <p:nvSpPr>
          <p:cNvPr id="319" name="Google Shape;319;p34"/>
          <p:cNvSpPr/>
          <p:nvPr/>
        </p:nvSpPr>
        <p:spPr>
          <a:xfrm>
            <a:off x="440675" y="6021665"/>
            <a:ext cx="3174000" cy="895500"/>
          </a:xfrm>
          <a:prstGeom prst="roundRect">
            <a:avLst>
              <a:gd fmla="val 16667" name="adj"/>
            </a:avLst>
          </a:prstGeom>
          <a:solidFill>
            <a:srgbClr val="D0EAF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developing pupils’ age-appropriate understanding of healthy relationships through appropriate relationships and sex education</a:t>
            </a:r>
            <a:endParaRPr b="1" i="0" sz="1100" u="none" cap="none" strike="noStrike">
              <a:solidFill>
                <a:srgbClr val="000000"/>
              </a:solidFill>
              <a:latin typeface="Lato"/>
              <a:ea typeface="Lato"/>
              <a:cs typeface="Lato"/>
              <a:sym typeface="Lato"/>
            </a:endParaRPr>
          </a:p>
        </p:txBody>
      </p:sp>
      <p:sp>
        <p:nvSpPr>
          <p:cNvPr id="320" name="Google Shape;320;p34"/>
          <p:cNvSpPr/>
          <p:nvPr/>
        </p:nvSpPr>
        <p:spPr>
          <a:xfrm>
            <a:off x="3759000" y="4990204"/>
            <a:ext cx="6568500" cy="895500"/>
          </a:xfrm>
          <a:prstGeom prst="roundRect">
            <a:avLst>
              <a:gd fmla="val 16667" name="adj"/>
            </a:avLst>
          </a:prstGeom>
          <a:solidFill>
            <a:srgbClr val="D0EAF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developing pupils’ understanding of how to keep physically healthy, eat healthily and maintain an active lifestyle, including giving ample opportunities for pupils to be active during the school day and through extra-curricular activities</a:t>
            </a:r>
            <a:endParaRPr b="1" i="0" sz="1100" u="none" cap="none" strike="noStrike">
              <a:solidFill>
                <a:srgbClr val="000000"/>
              </a:solidFill>
              <a:latin typeface="Lato"/>
              <a:ea typeface="Lato"/>
              <a:cs typeface="Lato"/>
              <a:sym typeface="Lato"/>
            </a:endParaRPr>
          </a:p>
        </p:txBody>
      </p:sp>
      <p:sp>
        <p:nvSpPr>
          <p:cNvPr id="321" name="Google Shape;321;p34"/>
          <p:cNvSpPr/>
          <p:nvPr/>
        </p:nvSpPr>
        <p:spPr>
          <a:xfrm>
            <a:off x="3759000" y="6021665"/>
            <a:ext cx="3174000" cy="895500"/>
          </a:xfrm>
          <a:prstGeom prst="roundRect">
            <a:avLst>
              <a:gd fmla="val 16667" name="adj"/>
            </a:avLst>
          </a:prstGeom>
          <a:solidFill>
            <a:srgbClr val="A7DAE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rgbClr val="000000"/>
                </a:solidFill>
                <a:latin typeface="Lato"/>
                <a:ea typeface="Lato"/>
                <a:cs typeface="Lato"/>
                <a:sym typeface="Lato"/>
              </a:rPr>
              <a:t>supporting readiness for the next phase of education, training or employment so that pupils are equipped to make the transition successfully</a:t>
            </a:r>
            <a:endParaRPr b="1" i="0" sz="1100" u="none" cap="none" strike="noStrike">
              <a:solidFill>
                <a:srgbClr val="000000"/>
              </a:solidFill>
              <a:latin typeface="Lato"/>
              <a:ea typeface="Lato"/>
              <a:cs typeface="Lato"/>
              <a:sym typeface="Lato"/>
            </a:endParaRPr>
          </a:p>
        </p:txBody>
      </p:sp>
      <p:sp>
        <p:nvSpPr>
          <p:cNvPr id="322" name="Google Shape;322;p34"/>
          <p:cNvSpPr txBox="1"/>
          <p:nvPr/>
        </p:nvSpPr>
        <p:spPr>
          <a:xfrm>
            <a:off x="7077325" y="6021675"/>
            <a:ext cx="3204000" cy="1293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13263F"/>
                </a:solidFill>
                <a:highlight>
                  <a:srgbClr val="FFFFFF"/>
                </a:highlight>
                <a:latin typeface="Lato"/>
                <a:ea typeface="Lato"/>
                <a:cs typeface="Lato"/>
                <a:sym typeface="Lato"/>
              </a:rPr>
              <a:t>Ofsted recognises that you often won't be able to assess the impact of your personal development provision while a pupil is at your school, and therefore they </a:t>
            </a:r>
            <a:r>
              <a:rPr b="1" i="0" lang="en-GB" sz="1200" u="none" cap="none" strike="noStrike">
                <a:solidFill>
                  <a:srgbClr val="13263F"/>
                </a:solidFill>
                <a:highlight>
                  <a:srgbClr val="FFFFFF"/>
                </a:highlight>
                <a:latin typeface="Lato"/>
                <a:ea typeface="Lato"/>
                <a:cs typeface="Lato"/>
                <a:sym typeface="Lato"/>
              </a:rPr>
              <a:t>won't</a:t>
            </a:r>
            <a:r>
              <a:rPr b="0" i="0" lang="en-GB" sz="1200" u="none" cap="none" strike="noStrike">
                <a:solidFill>
                  <a:srgbClr val="13263F"/>
                </a:solidFill>
                <a:highlight>
                  <a:srgbClr val="FFFFFF"/>
                </a:highlight>
                <a:latin typeface="Lato"/>
                <a:ea typeface="Lato"/>
                <a:cs typeface="Lato"/>
                <a:sym typeface="Lato"/>
              </a:rPr>
              <a:t> try to measure the impact of your provision on individual pupils</a:t>
            </a:r>
            <a:endParaRPr b="0" i="0" sz="1400" u="none" cap="none" strike="noStrike">
              <a:solidFill>
                <a:srgbClr val="000000"/>
              </a:solidFill>
              <a:latin typeface="Lato"/>
              <a:ea typeface="Lato"/>
              <a:cs typeface="Lato"/>
              <a:sym typeface="Lat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5"/>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Personal development criteria mapping - Key stage 1</a:t>
            </a:r>
            <a:endParaRPr/>
          </a:p>
        </p:txBody>
      </p:sp>
      <p:graphicFrame>
        <p:nvGraphicFramePr>
          <p:cNvPr id="328" name="Google Shape;328;p35"/>
          <p:cNvGraphicFramePr/>
          <p:nvPr/>
        </p:nvGraphicFramePr>
        <p:xfrm>
          <a:off x="185713" y="732000"/>
          <a:ext cx="3000000" cy="3000000"/>
        </p:xfrm>
        <a:graphic>
          <a:graphicData uri="http://schemas.openxmlformats.org/drawingml/2006/table">
            <a:tbl>
              <a:tblPr>
                <a:noFill/>
                <a:tableStyleId>{2D207480-6106-438A-82E2-88DF1A07E082}</a:tableStyleId>
              </a:tblPr>
              <a:tblGrid>
                <a:gridCol w="2934100"/>
                <a:gridCol w="739600"/>
                <a:gridCol w="739600"/>
                <a:gridCol w="739600"/>
                <a:gridCol w="739600"/>
                <a:gridCol w="739600"/>
                <a:gridCol w="739600"/>
                <a:gridCol w="739600"/>
                <a:gridCol w="739600"/>
                <a:gridCol w="739600"/>
                <a:gridCol w="739600"/>
              </a:tblGrid>
              <a:tr h="548600">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chemeClr val="accent5"/>
                          </a:solidFill>
                          <a:latin typeface="Lato"/>
                          <a:ea typeface="Lato"/>
                          <a:cs typeface="Lato"/>
                          <a:sym typeface="Lato"/>
                        </a:rPr>
                        <a:t>Personal development criteria </a:t>
                      </a:r>
                      <a:endParaRPr b="1" sz="1300" u="none" cap="none" strike="noStrike">
                        <a:solidFill>
                          <a:schemeClr val="accent5"/>
                        </a:solidFill>
                        <a:latin typeface="Lato"/>
                        <a:ea typeface="Lato"/>
                        <a:cs typeface="Lato"/>
                        <a:sym typeface="Lato"/>
                      </a:endParaRPr>
                    </a:p>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chemeClr val="accent5"/>
                          </a:solidFill>
                          <a:latin typeface="Lato"/>
                          <a:ea typeface="Lato"/>
                          <a:cs typeface="Lato"/>
                          <a:sym typeface="Lato"/>
                        </a:rPr>
                        <a:t>Kapow Primary’s Design and Technology scheme supports:</a:t>
                      </a:r>
                      <a:endParaRPr b="1" sz="1300" u="none" cap="none" strike="noStrike">
                        <a:solidFill>
                          <a:schemeClr val="accent5"/>
                        </a:solidFill>
                        <a:latin typeface="Lato"/>
                        <a:ea typeface="Lato"/>
                        <a:cs typeface="Lato"/>
                        <a:sym typeface="Lato"/>
                      </a:endParaRPr>
                    </a:p>
                  </a:txBody>
                  <a:tcPr marT="91425" marB="91425" marR="91425" marL="91425" anchor="ctr"/>
                </a:tc>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1</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2</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r>
              <a:tr h="476375">
                <a:tc vMerge="1"/>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3"/>
                        </a:rPr>
                        <a:t>Smoothies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4"/>
                        </a:rPr>
                        <a:t>Making a moving story book</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5"/>
                        </a:rPr>
                        <a:t>Constructing a windmill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6"/>
                        </a:rPr>
                        <a:t>Puppets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7"/>
                        </a:rPr>
                        <a:t>Wheels and axles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8"/>
                        </a:rPr>
                        <a:t>Fairground wheel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9"/>
                        </a:rPr>
                        <a:t>B</a:t>
                      </a:r>
                      <a:r>
                        <a:rPr lang="en-GB" sz="800" u="sng" cap="none" strike="noStrike">
                          <a:solidFill>
                            <a:schemeClr val="hlink"/>
                          </a:solidFill>
                          <a:latin typeface="Lato"/>
                          <a:ea typeface="Lato"/>
                          <a:cs typeface="Lato"/>
                          <a:sym typeface="Lato"/>
                          <a:hlinkClick r:id="rId10"/>
                        </a:rPr>
                        <a:t>alanced diet</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1"/>
                        </a:rPr>
                        <a:t>Making a moving monster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2"/>
                        </a:rPr>
                        <a:t>Baby bear’s chair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3"/>
                        </a:rPr>
                        <a:t>Pouches </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501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and deepening pupils’ understanding of the fundamental British values of democracy, individual liberty, the rule of law and mutual respect and tolerance of other faiths and beliefs</a:t>
                      </a:r>
                      <a:endParaRPr sz="1000" u="none" cap="none" strike="noStrike">
                        <a:latin typeface="Lato"/>
                        <a:ea typeface="Lato"/>
                        <a:cs typeface="Lato"/>
                        <a:sym typeface="Lato"/>
                      </a:endParaRPr>
                    </a:p>
                  </a:txBody>
                  <a:tcPr marT="91425" marB="91425" marR="91425" marL="91425"/>
                </a:tc>
                <a:tc gridSpan="5">
                  <a:txBody>
                    <a:bodyPr/>
                    <a:lstStyle/>
                    <a:p>
                      <a:pPr indent="0" lvl="0" marL="0" marR="0" rtl="0" algn="ctr">
                        <a:lnSpc>
                          <a:spcPct val="100000"/>
                        </a:lnSpc>
                        <a:spcBef>
                          <a:spcPts val="0"/>
                        </a:spcBef>
                        <a:spcAft>
                          <a:spcPts val="0"/>
                        </a:spcAft>
                        <a:buClr>
                          <a:srgbClr val="000000"/>
                        </a:buClr>
                        <a:buSzPts val="1100"/>
                        <a:buFont typeface="Arial"/>
                        <a:buNone/>
                      </a:pPr>
                      <a:r>
                        <a:rPr lang="en-GB" sz="1100" u="none" cap="none" strike="noStrike">
                          <a:solidFill>
                            <a:schemeClr val="dk1"/>
                          </a:solidFill>
                          <a:latin typeface="Lato"/>
                          <a:ea typeface="Lato"/>
                          <a:cs typeface="Lato"/>
                          <a:sym typeface="Lato"/>
                        </a:rPr>
                        <a:t>See British values mapping for </a:t>
                      </a:r>
                      <a:r>
                        <a:rPr lang="en-GB" sz="1100" u="sng" cap="none" strike="noStrike">
                          <a:solidFill>
                            <a:schemeClr val="hlink"/>
                          </a:solidFill>
                          <a:latin typeface="Lato"/>
                          <a:ea typeface="Lato"/>
                          <a:cs typeface="Lato"/>
                          <a:sym typeface="Lato"/>
                          <a:hlinkClick action="ppaction://hlinksldjump" r:id="rId14"/>
                        </a:rPr>
                        <a:t>Year 1</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ctr">
                        <a:lnSpc>
                          <a:spcPct val="100000"/>
                        </a:lnSpc>
                        <a:spcBef>
                          <a:spcPts val="0"/>
                        </a:spcBef>
                        <a:spcAft>
                          <a:spcPts val="0"/>
                        </a:spcAft>
                        <a:buClr>
                          <a:schemeClr val="dk1"/>
                        </a:buClr>
                        <a:buSzPts val="1100"/>
                        <a:buFont typeface="Arial"/>
                        <a:buNone/>
                      </a:pPr>
                      <a:r>
                        <a:rPr lang="en-GB" sz="1100" u="none" cap="none" strike="noStrike">
                          <a:solidFill>
                            <a:schemeClr val="dk1"/>
                          </a:solidFill>
                          <a:latin typeface="Lato"/>
                          <a:ea typeface="Lato"/>
                          <a:cs typeface="Lato"/>
                          <a:sym typeface="Lato"/>
                        </a:rPr>
                        <a:t>See British values mapping for </a:t>
                      </a:r>
                      <a:r>
                        <a:rPr lang="en-GB" sz="1100" u="sng" cap="none" strike="noStrike">
                          <a:solidFill>
                            <a:schemeClr val="hlink"/>
                          </a:solidFill>
                          <a:latin typeface="Lato"/>
                          <a:ea typeface="Lato"/>
                          <a:cs typeface="Lato"/>
                          <a:sym typeface="Lato"/>
                          <a:hlinkClick action="ppaction://hlinksldjump" r:id="rId15"/>
                        </a:rPr>
                        <a:t>Year 2</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r>
              <a:tr h="10728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promoting equality of opportunity so that all pupils can thrive together, understanding that difference is a positive, not a negative, and that individual characteristics make people unique</a:t>
                      </a:r>
                      <a:endParaRPr sz="1000" u="none" cap="none" strike="noStrike">
                        <a:latin typeface="Lato"/>
                        <a:ea typeface="Lato"/>
                        <a:cs typeface="Lato"/>
                        <a:sym typeface="Lato"/>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027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character, which we define as a set of positive personal traits, dispositions and virtues that informs their motivation and guides their conduct so that they reflect wisely, learn eagerly, behave with integrity and cooperate consistently well with others. This gives pupils the qualities they need to flourish in our society</a:t>
                      </a:r>
                      <a:endParaRPr sz="1000" u="none" cap="none" strike="noStrike">
                        <a:latin typeface="Lato"/>
                        <a:ea typeface="Lato"/>
                        <a:cs typeface="Lato"/>
                        <a:sym typeface="Lato"/>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436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confidence, resilience and knowledge so that they can keep themselves mentally healthy</a:t>
                      </a:r>
                      <a:endParaRPr sz="1000" u="none" cap="none" strike="noStrike">
                        <a:latin typeface="Lato"/>
                        <a:ea typeface="Lato"/>
                        <a:cs typeface="Lato"/>
                        <a:sym typeface="Lato"/>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understanding of how to keep physically healthy, eat healthily and maintain an active lifestyle, including giving ample opportunities for pupils to be active during the school day and through extra-curricular activities</a:t>
                      </a:r>
                      <a:endParaRPr sz="1000" u="none" cap="none" strike="noStrike">
                        <a:latin typeface="Lato"/>
                        <a:ea typeface="Lato"/>
                        <a:cs typeface="Lato"/>
                        <a:sym typeface="Lato"/>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329" name="Google Shape;329;p35"/>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330" name="Google Shape;330;p35"/>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9"/>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79" name="Google Shape;79;p9"/>
          <p:cNvSpPr txBox="1"/>
          <p:nvPr/>
        </p:nvSpPr>
        <p:spPr>
          <a:xfrm>
            <a:off x="364475" y="1312926"/>
            <a:ext cx="9963000" cy="990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GB" sz="1400" u="none" cap="none" strike="noStrike">
                <a:solidFill>
                  <a:schemeClr val="dk1"/>
                </a:solidFill>
                <a:latin typeface="Lato"/>
                <a:ea typeface="Lato"/>
                <a:cs typeface="Lato"/>
                <a:sym typeface="Lato"/>
              </a:rPr>
              <a:t>Spiritual, Moral, Social and Cultural development.</a:t>
            </a:r>
            <a:endParaRPr b="1"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chemeClr val="dk1"/>
                </a:solidFill>
                <a:latin typeface="Lato"/>
                <a:ea typeface="Lato"/>
                <a:cs typeface="Lato"/>
                <a:sym typeface="Lato"/>
              </a:rPr>
              <a:t>All schools in England must show that they are developing their pupils in these areas. The SMSC statements included in this document are taken from the Ofsted Inspection handbook (November 2019) which states what inspectors may look for when evaluating pupils’ SMSC development in schools.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
        <p:nvSpPr>
          <p:cNvPr id="80" name="Google Shape;80;p9"/>
          <p:cNvSpPr/>
          <p:nvPr/>
        </p:nvSpPr>
        <p:spPr>
          <a:xfrm>
            <a:off x="0" y="262400"/>
            <a:ext cx="10692000" cy="8418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9"/>
          <p:cNvSpPr txBox="1"/>
          <p:nvPr/>
        </p:nvSpPr>
        <p:spPr>
          <a:xfrm>
            <a:off x="364468" y="273105"/>
            <a:ext cx="9963000" cy="8418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000000"/>
                </a:solidFill>
                <a:latin typeface="Caveat"/>
                <a:ea typeface="Caveat"/>
                <a:cs typeface="Caveat"/>
                <a:sym typeface="Caveat"/>
              </a:rPr>
              <a:t>What is SMSC?</a:t>
            </a:r>
            <a:endParaRPr b="1" i="0" sz="3600" u="none" cap="none" strike="noStrike">
              <a:solidFill>
                <a:srgbClr val="000000"/>
              </a:solidFill>
              <a:latin typeface="Caveat"/>
              <a:ea typeface="Caveat"/>
              <a:cs typeface="Caveat"/>
              <a:sym typeface="Caveat"/>
            </a:endParaRPr>
          </a:p>
        </p:txBody>
      </p:sp>
      <p:sp>
        <p:nvSpPr>
          <p:cNvPr id="82" name="Google Shape;82;p9"/>
          <p:cNvSpPr/>
          <p:nvPr/>
        </p:nvSpPr>
        <p:spPr>
          <a:xfrm>
            <a:off x="364475" y="3074965"/>
            <a:ext cx="4857900" cy="2029800"/>
          </a:xfrm>
          <a:prstGeom prst="rect">
            <a:avLst/>
          </a:prstGeom>
          <a:solidFill>
            <a:srgbClr val="D0EAF0"/>
          </a:solidFill>
          <a:ln>
            <a:noFill/>
          </a:ln>
        </p:spPr>
        <p:txBody>
          <a:bodyPr anchorCtr="0" anchor="t" bIns="91425" lIns="91425" spcFirstLastPara="1" rIns="91425" wrap="square" tIns="126000">
            <a:noAutofit/>
          </a:bodyPr>
          <a:lstStyle/>
          <a:p>
            <a:pPr indent="-246674" lvl="0" marL="323999" marR="179999" rtl="0" algn="l">
              <a:lnSpc>
                <a:spcPct val="115000"/>
              </a:lnSpc>
              <a:spcBef>
                <a:spcPts val="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Ability to be reflective about their own beliefs (religious or otherwise) and perspective on life</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Knowledge of, and respect for, different people’s faiths, feelings and values</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Sense of enjoyment and fascination in learning about themselves, others and the world around them</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Use of imagination and creativity in their learning </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500"/>
              </a:spcAft>
              <a:buClr>
                <a:srgbClr val="13263F"/>
              </a:buClr>
              <a:buSzPts val="1050"/>
              <a:buFont typeface="Lato"/>
              <a:buChar char="●"/>
            </a:pPr>
            <a:r>
              <a:rPr b="0" i="0" lang="en-GB" sz="1050" u="none" cap="none" strike="noStrike">
                <a:solidFill>
                  <a:srgbClr val="13263F"/>
                </a:solidFill>
                <a:latin typeface="Lato"/>
                <a:ea typeface="Lato"/>
                <a:cs typeface="Lato"/>
                <a:sym typeface="Lato"/>
              </a:rPr>
              <a:t>Willingness to reflect on their experiences</a:t>
            </a:r>
            <a:endParaRPr b="0" i="0" sz="1050" u="none" cap="none" strike="noStrike">
              <a:solidFill>
                <a:srgbClr val="13263F"/>
              </a:solidFill>
              <a:latin typeface="Lato"/>
              <a:ea typeface="Lato"/>
              <a:cs typeface="Lato"/>
              <a:sym typeface="Lato"/>
            </a:endParaRPr>
          </a:p>
        </p:txBody>
      </p:sp>
      <p:sp>
        <p:nvSpPr>
          <p:cNvPr id="83" name="Google Shape;83;p9"/>
          <p:cNvSpPr/>
          <p:nvPr/>
        </p:nvSpPr>
        <p:spPr>
          <a:xfrm>
            <a:off x="364475" y="2715600"/>
            <a:ext cx="4857900" cy="3591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Spiritual development</a:t>
            </a:r>
            <a:endParaRPr b="1" i="0" sz="1400" u="none" cap="none" strike="noStrike">
              <a:solidFill>
                <a:srgbClr val="FFFFFF"/>
              </a:solidFill>
              <a:latin typeface="Lato"/>
              <a:ea typeface="Lato"/>
              <a:cs typeface="Lato"/>
              <a:sym typeface="Lato"/>
            </a:endParaRPr>
          </a:p>
        </p:txBody>
      </p:sp>
      <p:sp>
        <p:nvSpPr>
          <p:cNvPr id="84" name="Google Shape;84;p9"/>
          <p:cNvSpPr/>
          <p:nvPr/>
        </p:nvSpPr>
        <p:spPr>
          <a:xfrm>
            <a:off x="5346000" y="2710113"/>
            <a:ext cx="4857900" cy="3591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Moral development</a:t>
            </a:r>
            <a:endParaRPr b="1" i="0" sz="1400" u="none" cap="none" strike="noStrike">
              <a:solidFill>
                <a:srgbClr val="FFFFFF"/>
              </a:solidFill>
              <a:latin typeface="Lato"/>
              <a:ea typeface="Lato"/>
              <a:cs typeface="Lato"/>
              <a:sym typeface="Lato"/>
            </a:endParaRPr>
          </a:p>
        </p:txBody>
      </p:sp>
      <p:sp>
        <p:nvSpPr>
          <p:cNvPr id="85" name="Google Shape;85;p9"/>
          <p:cNvSpPr/>
          <p:nvPr/>
        </p:nvSpPr>
        <p:spPr>
          <a:xfrm>
            <a:off x="5346000" y="3069200"/>
            <a:ext cx="4857900" cy="2029800"/>
          </a:xfrm>
          <a:prstGeom prst="rect">
            <a:avLst/>
          </a:prstGeom>
          <a:solidFill>
            <a:srgbClr val="D0EAF0"/>
          </a:solidFill>
          <a:ln>
            <a:noFill/>
          </a:ln>
        </p:spPr>
        <p:txBody>
          <a:bodyPr anchorCtr="0" anchor="t" bIns="91425" lIns="91425" spcFirstLastPara="1" rIns="91425" wrap="square" tIns="126000">
            <a:noAutofit/>
          </a:bodyPr>
          <a:lstStyle/>
          <a:p>
            <a:pPr indent="-246674" lvl="0" marL="323999" marR="179999" rtl="0" algn="l">
              <a:lnSpc>
                <a:spcPct val="115000"/>
              </a:lnSpc>
              <a:spcBef>
                <a:spcPts val="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Ability to recognise the difference between right and wrong and to readily apply this understanding in their own lives, and to recognise legal boundaries and, in doing so, respect the civil and criminal law of England </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Understanding of the consequences of their behaviour and actions </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500"/>
              </a:spcAft>
              <a:buClr>
                <a:srgbClr val="13263F"/>
              </a:buClr>
              <a:buSzPts val="1050"/>
              <a:buFont typeface="Lato"/>
              <a:buChar char="●"/>
            </a:pPr>
            <a:r>
              <a:rPr b="0" i="0" lang="en-GB" sz="1050" u="none" cap="none" strike="noStrike">
                <a:solidFill>
                  <a:srgbClr val="13263F"/>
                </a:solidFill>
                <a:latin typeface="Lato"/>
                <a:ea typeface="Lato"/>
                <a:cs typeface="Lato"/>
                <a:sym typeface="Lato"/>
              </a:rPr>
              <a:t>Interest in investigating and offering reasoned views about moral and ethical issues and ability to understand and appreciate the viewpoints of others on these issues</a:t>
            </a:r>
            <a:endParaRPr b="0" i="0" sz="1050" u="none" cap="none" strike="noStrike">
              <a:solidFill>
                <a:srgbClr val="13263F"/>
              </a:solidFill>
              <a:latin typeface="Lato"/>
              <a:ea typeface="Lato"/>
              <a:cs typeface="Lato"/>
              <a:sym typeface="Lat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6"/>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Personal development criteria mapping - Lower key stage 2</a:t>
            </a:r>
            <a:endParaRPr/>
          </a:p>
        </p:txBody>
      </p:sp>
      <p:graphicFrame>
        <p:nvGraphicFramePr>
          <p:cNvPr id="336" name="Google Shape;336;p36"/>
          <p:cNvGraphicFramePr/>
          <p:nvPr/>
        </p:nvGraphicFramePr>
        <p:xfrm>
          <a:off x="185713" y="732000"/>
          <a:ext cx="3000000" cy="3000000"/>
        </p:xfrm>
        <a:graphic>
          <a:graphicData uri="http://schemas.openxmlformats.org/drawingml/2006/table">
            <a:tbl>
              <a:tblPr>
                <a:noFill/>
                <a:tableStyleId>{2D207480-6106-438A-82E2-88DF1A07E082}</a:tableStyleId>
              </a:tblPr>
              <a:tblGrid>
                <a:gridCol w="4070325"/>
                <a:gridCol w="1026050"/>
                <a:gridCol w="1026050"/>
                <a:gridCol w="1026050"/>
                <a:gridCol w="1026050"/>
                <a:gridCol w="1026050"/>
                <a:gridCol w="1026050"/>
              </a:tblGrid>
              <a:tr h="548600">
                <a:tc rowSpan="2">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Personal development criteria </a:t>
                      </a:r>
                      <a:endParaRPr b="1" sz="1300" u="none" cap="none" strike="noStrike">
                        <a:solidFill>
                          <a:schemeClr val="accent5"/>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Primary’s Design and Technology scheme supports:</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3</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Cushions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4"/>
                        </a:rPr>
                        <a:t>Electric</a:t>
                      </a:r>
                      <a:endParaRPr sz="1000" u="none" cap="none" strike="noStrike">
                        <a:solidFill>
                          <a:srgbClr val="4285F4"/>
                        </a:solidFill>
                        <a:latin typeface="Lato"/>
                        <a:ea typeface="Lato"/>
                        <a:cs typeface="Lato"/>
                        <a:sym typeface="Lato"/>
                      </a:endParaRPr>
                    </a:p>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poster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Pneumatic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Electronic charm</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Eating seasonally</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9"/>
                        </a:rPr>
                        <a:t>Castles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501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and deepening pupils’ understanding of the fundamental British values of democracy, individual liberty, the rule of law and mutual respect and tolerance of other faiths and beliefs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chemeClr val="dk1"/>
                        </a:buClr>
                        <a:buSzPts val="1100"/>
                        <a:buFont typeface="Arial"/>
                        <a:buNone/>
                      </a:pPr>
                      <a:r>
                        <a:rPr lang="en-GB" sz="1100" u="none" cap="none" strike="noStrike">
                          <a:solidFill>
                            <a:schemeClr val="dk1"/>
                          </a:solidFill>
                          <a:latin typeface="Lato"/>
                          <a:ea typeface="Lato"/>
                          <a:cs typeface="Lato"/>
                          <a:sym typeface="Lato"/>
                        </a:rPr>
                        <a:t>See British values mapping for </a:t>
                      </a:r>
                      <a:r>
                        <a:rPr lang="en-GB" sz="1100" u="sng" cap="none" strike="noStrike">
                          <a:solidFill>
                            <a:schemeClr val="hlink"/>
                          </a:solidFill>
                          <a:latin typeface="Lato"/>
                          <a:ea typeface="Lato"/>
                          <a:cs typeface="Lato"/>
                          <a:sym typeface="Lato"/>
                          <a:hlinkClick action="ppaction://hlinksldjump" r:id="rId10"/>
                        </a:rPr>
                        <a:t>Year 3</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10728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promoting equality of opportunity so that all pupils can thrive together, understanding that difference is a positive, not a negative, and that individual characteristics make people unique</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97250">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character, which we define as a set of positive personal traits, dispositions and virtues that informs their motivation and guides their conduct so that they reflect wisely, learn eagerly, behave with integrity and cooperate consistently well with others. This gives pupils the qualities they need to flourish in our society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436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confidence, resilience and knowledge so that they can keep themselves mentally healthy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understanding of how to keep physically healthy, eat healthily and maintain an active lifestyle, including giving ample opportunities for pupils to be active during the school day and through extra-curricular activities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337" name="Google Shape;337;p36"/>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338" name="Google Shape;338;p36"/>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7"/>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Personal development criteria mapping - Lower key stage 2</a:t>
            </a:r>
            <a:endParaRPr/>
          </a:p>
        </p:txBody>
      </p:sp>
      <p:graphicFrame>
        <p:nvGraphicFramePr>
          <p:cNvPr id="344" name="Google Shape;344;p37"/>
          <p:cNvGraphicFramePr/>
          <p:nvPr/>
        </p:nvGraphicFramePr>
        <p:xfrm>
          <a:off x="185713" y="732000"/>
          <a:ext cx="3000000" cy="3000000"/>
        </p:xfrm>
        <a:graphic>
          <a:graphicData uri="http://schemas.openxmlformats.org/drawingml/2006/table">
            <a:tbl>
              <a:tblPr>
                <a:noFill/>
                <a:tableStyleId>{2D207480-6106-438A-82E2-88DF1A07E082}</a:tableStyleId>
              </a:tblPr>
              <a:tblGrid>
                <a:gridCol w="4070325"/>
                <a:gridCol w="1026050"/>
                <a:gridCol w="1026050"/>
                <a:gridCol w="1026050"/>
                <a:gridCol w="1026050"/>
                <a:gridCol w="1026050"/>
                <a:gridCol w="1026050"/>
              </a:tblGrid>
              <a:tr h="548600">
                <a:tc rowSpan="2">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Personal development criteria </a:t>
                      </a:r>
                      <a:endParaRPr b="1" sz="1300" u="none" cap="none" strike="noStrike">
                        <a:solidFill>
                          <a:schemeClr val="accent5"/>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Primary’s Design and Technology scheme supports:</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4</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Torches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Making a slingshot car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5"/>
                        </a:rPr>
                        <a:t>Mindful moments timer</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6"/>
                        </a:rPr>
                        <a:t>Adapting a recipe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Pavilions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Fastenings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501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and deepening pupils’ understanding of the fundamental British values of democracy, individual liberty, the rule of law and mutual respect and tolerance of other faiths and beliefs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chemeClr val="dk1"/>
                        </a:buClr>
                        <a:buSzPts val="1100"/>
                        <a:buFont typeface="Arial"/>
                        <a:buNone/>
                      </a:pPr>
                      <a:r>
                        <a:rPr lang="en-GB" sz="1100" u="none" cap="none" strike="noStrike">
                          <a:solidFill>
                            <a:schemeClr val="dk1"/>
                          </a:solidFill>
                          <a:latin typeface="Lato"/>
                          <a:ea typeface="Lato"/>
                          <a:cs typeface="Lato"/>
                          <a:sym typeface="Lato"/>
                        </a:rPr>
                        <a:t>See British values mapping for </a:t>
                      </a:r>
                      <a:r>
                        <a:rPr lang="en-GB" sz="1100" u="sng" cap="none" strike="noStrike">
                          <a:solidFill>
                            <a:schemeClr val="hlink"/>
                          </a:solidFill>
                          <a:latin typeface="Lato"/>
                          <a:ea typeface="Lato"/>
                          <a:cs typeface="Lato"/>
                          <a:sym typeface="Lato"/>
                          <a:hlinkClick action="ppaction://hlinksldjump" r:id="rId9"/>
                        </a:rPr>
                        <a:t>Year 4</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10728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promoting equality of opportunity so that all pupils can thrive together, understanding that difference is a positive, not a negative, and that individual characteristics make people unique</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97250">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character, which we define as a set of positive personal traits, dispositions and virtues that informs their motivation and guides their conduct so that they reflect wisely, learn eagerly, behave with integrity and cooperate consistently well with others. This gives pupils the qualities they need to flourish in our society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436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confidence, resilience and knowledge so that they can keep themselves mentally healthy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understanding of how to keep physically healthy, eat healthily and maintain an active lifestyle, including giving ample opportunities for pupils to be active during the school day and through extra-curricular activities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345" name="Google Shape;345;p37"/>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346" name="Google Shape;346;p37"/>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8"/>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Personal development criteria mapping - Upper key stage 2</a:t>
            </a:r>
            <a:endParaRPr/>
          </a:p>
        </p:txBody>
      </p:sp>
      <p:graphicFrame>
        <p:nvGraphicFramePr>
          <p:cNvPr id="352" name="Google Shape;352;p38"/>
          <p:cNvGraphicFramePr/>
          <p:nvPr/>
        </p:nvGraphicFramePr>
        <p:xfrm>
          <a:off x="185713" y="732000"/>
          <a:ext cx="3000000" cy="3000000"/>
        </p:xfrm>
        <a:graphic>
          <a:graphicData uri="http://schemas.openxmlformats.org/drawingml/2006/table">
            <a:tbl>
              <a:tblPr>
                <a:noFill/>
                <a:tableStyleId>{2D207480-6106-438A-82E2-88DF1A07E082}</a:tableStyleId>
              </a:tblPr>
              <a:tblGrid>
                <a:gridCol w="4070325"/>
                <a:gridCol w="1026050"/>
                <a:gridCol w="1026050"/>
                <a:gridCol w="1026050"/>
                <a:gridCol w="1026050"/>
                <a:gridCol w="1026050"/>
                <a:gridCol w="1026050"/>
              </a:tblGrid>
              <a:tr h="548600">
                <a:tc rowSpan="2">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Personal development criteria </a:t>
                      </a:r>
                      <a:endParaRPr b="1" sz="1300" u="none" cap="none" strike="noStrike">
                        <a:solidFill>
                          <a:schemeClr val="accent5"/>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Primary’s Design and Technology scheme supports:</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5</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Pop-up books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Doodlers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Monitoring devices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a:solidFill>
                            <a:schemeClr val="hlink"/>
                          </a:solidFill>
                          <a:latin typeface="Lato"/>
                          <a:ea typeface="Lato"/>
                          <a:cs typeface="Lato"/>
                          <a:sym typeface="Lato"/>
                          <a:hlinkClick r:id="rId6"/>
                        </a:rPr>
                        <a:t>Developing a recipe</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Bridges</a:t>
                      </a:r>
                      <a:endParaRPr sz="9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8"/>
                        </a:rPr>
                        <a:t>Stuffed toys</a:t>
                      </a:r>
                      <a:endParaRPr sz="1000" u="sng" cap="none" strike="noStrike">
                        <a:solidFill>
                          <a:srgbClr val="4285F4"/>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501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and deepening pupils’ understanding of the fundamental British values of democracy, individual liberty, the rule of law and mutual respect and tolerance of other faiths and beliefs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chemeClr val="dk1"/>
                        </a:buClr>
                        <a:buSzPts val="1100"/>
                        <a:buFont typeface="Arial"/>
                        <a:buNone/>
                      </a:pPr>
                      <a:r>
                        <a:rPr lang="en-GB" sz="1100" u="none" cap="none" strike="noStrike">
                          <a:solidFill>
                            <a:schemeClr val="dk1"/>
                          </a:solidFill>
                          <a:latin typeface="Lato"/>
                          <a:ea typeface="Lato"/>
                          <a:cs typeface="Lato"/>
                          <a:sym typeface="Lato"/>
                        </a:rPr>
                        <a:t>See British values mapping for </a:t>
                      </a:r>
                      <a:r>
                        <a:rPr lang="en-GB" sz="1100" u="sng" cap="none" strike="noStrike">
                          <a:solidFill>
                            <a:schemeClr val="hlink"/>
                          </a:solidFill>
                          <a:latin typeface="Lato"/>
                          <a:ea typeface="Lato"/>
                          <a:cs typeface="Lato"/>
                          <a:sym typeface="Lato"/>
                          <a:hlinkClick action="ppaction://hlinksldjump" r:id="rId9"/>
                        </a:rPr>
                        <a:t>Year 5</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10728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promoting equality of opportunity so that all pupils can thrive together, understanding that difference is a positive, not a negative, and that individual characteristics make people unique</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97250">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character, which we define as a set of positive personal traits, dispositions and virtues that informs their motivation and guides their conduct so that they reflect wisely, learn eagerly, behave with integrity and cooperate consistently well with others. This gives pupils the qualities they need to flourish in our society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436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confidence, resilience and knowledge so that they can keep themselves mentally healthy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understanding of how to keep physically healthy, eat healthily and maintain an active lifestyle, including giving ample opportunities for pupils to be active during the school day and through extra-curricular activities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353" name="Google Shape;353;p38"/>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354" name="Google Shape;354;p38"/>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9"/>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Personal development criteria mapping - Upper key stage 2</a:t>
            </a:r>
            <a:endParaRPr/>
          </a:p>
        </p:txBody>
      </p:sp>
      <p:graphicFrame>
        <p:nvGraphicFramePr>
          <p:cNvPr id="360" name="Google Shape;360;p39"/>
          <p:cNvGraphicFramePr/>
          <p:nvPr/>
        </p:nvGraphicFramePr>
        <p:xfrm>
          <a:off x="185713" y="732000"/>
          <a:ext cx="3000000" cy="3000000"/>
        </p:xfrm>
        <a:graphic>
          <a:graphicData uri="http://schemas.openxmlformats.org/drawingml/2006/table">
            <a:tbl>
              <a:tblPr>
                <a:noFill/>
                <a:tableStyleId>{2D207480-6106-438A-82E2-88DF1A07E082}</a:tableStyleId>
              </a:tblPr>
              <a:tblGrid>
                <a:gridCol w="4070325"/>
                <a:gridCol w="1026050"/>
                <a:gridCol w="1026050"/>
                <a:gridCol w="1026050"/>
                <a:gridCol w="1026050"/>
                <a:gridCol w="1026050"/>
                <a:gridCol w="1026050"/>
              </a:tblGrid>
              <a:tr h="548600">
                <a:tc rowSpan="2">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Personal development criteria </a:t>
                      </a:r>
                      <a:endParaRPr b="1" sz="1300" u="none" cap="none" strike="noStrike">
                        <a:solidFill>
                          <a:schemeClr val="accent5"/>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Primary’s Design and Technology scheme supports:</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2 - </a:t>
                      </a:r>
                      <a:r>
                        <a:rPr b="1" lang="en-GB" sz="1100" u="none" cap="none" strike="noStrike">
                          <a:solidFill>
                            <a:schemeClr val="accent5"/>
                          </a:solidFill>
                          <a:latin typeface="Lato"/>
                          <a:ea typeface="Lato"/>
                          <a:cs typeface="Lato"/>
                          <a:sym typeface="Lato"/>
                        </a:rPr>
                        <a:t>Year 6</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hMerge="1"/>
              </a:tr>
              <a:tr h="476375">
                <a:tc vMerge="1"/>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3"/>
                        </a:rPr>
                        <a:t>Navigating the world</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4"/>
                        </a:rPr>
                        <a:t>Come dine with 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5"/>
                        </a:rPr>
                        <a:t>Playgrounds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000"/>
                        <a:buFont typeface="Arial"/>
                        <a:buNone/>
                      </a:pPr>
                      <a:r>
                        <a:rPr lang="en-GB" sz="1000" u="sng" cap="none" strike="noStrike">
                          <a:solidFill>
                            <a:schemeClr val="hlink"/>
                          </a:solidFill>
                          <a:latin typeface="Lato"/>
                          <a:ea typeface="Lato"/>
                          <a:cs typeface="Lato"/>
                          <a:sym typeface="Lato"/>
                          <a:hlinkClick r:id="rId6"/>
                        </a:rPr>
                        <a:t>Waistcoats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7"/>
                        </a:rPr>
                        <a:t>Steady hand game</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400"/>
                        <a:buFont typeface="Arial"/>
                        <a:buNone/>
                      </a:pPr>
                      <a:r>
                        <a:rPr lang="en-GB" sz="1400" u="none" cap="none" strike="noStrike">
                          <a:solidFill>
                            <a:srgbClr val="000000"/>
                          </a:solidFill>
                        </a:rPr>
                        <a:t>*</a:t>
                      </a:r>
                      <a:r>
                        <a:rPr lang="en-GB" sz="1000" u="sng" cap="none" strike="noStrike">
                          <a:solidFill>
                            <a:schemeClr val="hlink"/>
                          </a:solidFill>
                          <a:latin typeface="Lato"/>
                          <a:ea typeface="Lato"/>
                          <a:cs typeface="Lato"/>
                          <a:sym typeface="Lato"/>
                          <a:hlinkClick r:id="rId8"/>
                        </a:rPr>
                        <a:t>Automata toys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501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and deepening pupils’ understanding of the fundamental British values of democracy, individual liberty, the rule of law and mutual respect and tolerance of other faiths and beliefs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gridSpan="6">
                  <a:txBody>
                    <a:bodyPr/>
                    <a:lstStyle/>
                    <a:p>
                      <a:pPr indent="0" lvl="0" marL="0" marR="0" rtl="0" algn="ctr">
                        <a:lnSpc>
                          <a:spcPct val="100000"/>
                        </a:lnSpc>
                        <a:spcBef>
                          <a:spcPts val="0"/>
                        </a:spcBef>
                        <a:spcAft>
                          <a:spcPts val="0"/>
                        </a:spcAft>
                        <a:buClr>
                          <a:schemeClr val="dk1"/>
                        </a:buClr>
                        <a:buSzPts val="1100"/>
                        <a:buFont typeface="Arial"/>
                        <a:buNone/>
                      </a:pPr>
                      <a:r>
                        <a:rPr lang="en-GB" sz="1100" u="none" cap="none" strike="noStrike">
                          <a:solidFill>
                            <a:schemeClr val="dk1"/>
                          </a:solidFill>
                          <a:latin typeface="Lato"/>
                          <a:ea typeface="Lato"/>
                          <a:cs typeface="Lato"/>
                          <a:sym typeface="Lato"/>
                        </a:rPr>
                        <a:t>See British values mapping for </a:t>
                      </a:r>
                      <a:r>
                        <a:rPr lang="en-GB" sz="1100" u="sng" cap="none" strike="noStrike">
                          <a:solidFill>
                            <a:schemeClr val="hlink"/>
                          </a:solidFill>
                          <a:latin typeface="Lato"/>
                          <a:ea typeface="Lato"/>
                          <a:cs typeface="Lato"/>
                          <a:sym typeface="Lato"/>
                          <a:hlinkClick action="ppaction://hlinksldjump" r:id="rId9"/>
                        </a:rPr>
                        <a:t>Year 6</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hMerge="1"/>
              </a:tr>
              <a:tr h="10728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promoting equality of opportunity so that all pupils can thrive together, understanding that difference is a positive, not a negative, and that individual characteristics make people unique</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97250">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character, which we define as a set of positive personal traits, dispositions and virtues that informs their motivation and guides their conduct so that they reflect wisely, learn eagerly, behave with integrity and cooperate consistently well with others. This gives pupils the qualities they need to flourish in our society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4367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confidence, resilience and knowledge so that they can keep themselves mentally healthy</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developing pupils’ understanding of how to keep physically healthy, eat healthily and maintain an active lifestyle, including giving ample opportunities for pupils to be active during the school day and through extra-curricular activities</a:t>
                      </a:r>
                      <a:endParaRPr sz="1000" u="none" cap="none" strike="noStrike">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361" name="Google Shape;361;p39"/>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362" name="Google Shape;362;p39"/>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91" name="Google Shape;91;p10"/>
          <p:cNvSpPr/>
          <p:nvPr/>
        </p:nvSpPr>
        <p:spPr>
          <a:xfrm>
            <a:off x="0" y="262400"/>
            <a:ext cx="10692000" cy="8418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10"/>
          <p:cNvSpPr txBox="1"/>
          <p:nvPr/>
        </p:nvSpPr>
        <p:spPr>
          <a:xfrm>
            <a:off x="364468" y="273105"/>
            <a:ext cx="9963000" cy="8418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000000"/>
                </a:solidFill>
                <a:latin typeface="Caveat"/>
                <a:ea typeface="Caveat"/>
                <a:cs typeface="Caveat"/>
                <a:sym typeface="Caveat"/>
              </a:rPr>
              <a:t>SMSC</a:t>
            </a:r>
            <a:endParaRPr b="1" i="0" sz="3600" u="none" cap="none" strike="noStrike">
              <a:solidFill>
                <a:srgbClr val="000000"/>
              </a:solidFill>
              <a:latin typeface="Caveat"/>
              <a:ea typeface="Caveat"/>
              <a:cs typeface="Caveat"/>
              <a:sym typeface="Caveat"/>
            </a:endParaRPr>
          </a:p>
        </p:txBody>
      </p:sp>
      <p:sp>
        <p:nvSpPr>
          <p:cNvPr id="93" name="Google Shape;93;p10"/>
          <p:cNvSpPr/>
          <p:nvPr/>
        </p:nvSpPr>
        <p:spPr>
          <a:xfrm>
            <a:off x="5346000" y="1647550"/>
            <a:ext cx="4857900" cy="3591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Cultural development</a:t>
            </a:r>
            <a:endParaRPr b="1" i="0" sz="1400" u="none" cap="none" strike="noStrike">
              <a:solidFill>
                <a:srgbClr val="FFFFFF"/>
              </a:solidFill>
              <a:latin typeface="Lato"/>
              <a:ea typeface="Lato"/>
              <a:cs typeface="Lato"/>
              <a:sym typeface="Lato"/>
            </a:endParaRPr>
          </a:p>
        </p:txBody>
      </p:sp>
      <p:sp>
        <p:nvSpPr>
          <p:cNvPr id="94" name="Google Shape;94;p10"/>
          <p:cNvSpPr/>
          <p:nvPr/>
        </p:nvSpPr>
        <p:spPr>
          <a:xfrm>
            <a:off x="5346000" y="2006650"/>
            <a:ext cx="4857900" cy="3681000"/>
          </a:xfrm>
          <a:prstGeom prst="rect">
            <a:avLst/>
          </a:prstGeom>
          <a:solidFill>
            <a:srgbClr val="D0EAF0"/>
          </a:solidFill>
          <a:ln>
            <a:noFill/>
          </a:ln>
        </p:spPr>
        <p:txBody>
          <a:bodyPr anchorCtr="0" anchor="t" bIns="91425" lIns="91425" spcFirstLastPara="1" rIns="91425" wrap="square" tIns="126000">
            <a:noAutofit/>
          </a:bodyPr>
          <a:lstStyle/>
          <a:p>
            <a:pPr indent="-246674" lvl="0" marL="323999" marR="179999" rtl="0" algn="l">
              <a:lnSpc>
                <a:spcPct val="115000"/>
              </a:lnSpc>
              <a:spcBef>
                <a:spcPts val="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Understanding and appreciation of the wide range of cultural influences that have shaped their own heritage and that of others</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Understanding and appreciation of the range of different cultures in the school and further afield as an essential element of their preparation for life in modern Britain</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Ability to recognise, and value, the things we share in common across cultural, religious, ethnic and socio-economic communities</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Knowledge of Britain’s democratic parliamentary system and its central role in shaping our history and values, and in continuing to develop Britain</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Willingness to participate in and respond positively to artistic, musical, sporting and cultural opportunities</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500"/>
              </a:spcAft>
              <a:buClr>
                <a:srgbClr val="13263F"/>
              </a:buClr>
              <a:buSzPts val="1050"/>
              <a:buFont typeface="Lato"/>
              <a:buChar char="●"/>
            </a:pPr>
            <a:r>
              <a:rPr b="0" i="0" lang="en-GB" sz="1050" u="none" cap="none" strike="noStrike">
                <a:solidFill>
                  <a:srgbClr val="13263F"/>
                </a:solidFill>
                <a:latin typeface="Lato"/>
                <a:ea typeface="Lato"/>
                <a:cs typeface="Lato"/>
                <a:sym typeface="Lato"/>
              </a:rPr>
              <a:t>Interest in exploring, improving understanding of and showing respect for different faiths and cultural diversity and the extent to which they understand, accept, respect and celebrate diversity. This is shown by their respect and attitudes towards different religious, ethnic and socio-economic groups in the local, national and global communities</a:t>
            </a:r>
            <a:endParaRPr b="0" i="0" sz="1050" u="none" cap="none" strike="noStrike">
              <a:solidFill>
                <a:srgbClr val="13263F"/>
              </a:solidFill>
              <a:latin typeface="Lato"/>
              <a:ea typeface="Lato"/>
              <a:cs typeface="Lato"/>
              <a:sym typeface="Lato"/>
            </a:endParaRPr>
          </a:p>
        </p:txBody>
      </p:sp>
      <p:sp>
        <p:nvSpPr>
          <p:cNvPr id="95" name="Google Shape;95;p10"/>
          <p:cNvSpPr/>
          <p:nvPr/>
        </p:nvSpPr>
        <p:spPr>
          <a:xfrm>
            <a:off x="364475" y="1647550"/>
            <a:ext cx="4857900" cy="359100"/>
          </a:xfrm>
          <a:prstGeom prst="rect">
            <a:avLst/>
          </a:prstGeom>
          <a:solidFill>
            <a:srgbClr val="0A9FA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Social development</a:t>
            </a:r>
            <a:endParaRPr b="1" i="0" sz="1400" u="none" cap="none" strike="noStrike">
              <a:solidFill>
                <a:srgbClr val="FFFFFF"/>
              </a:solidFill>
              <a:latin typeface="Lato"/>
              <a:ea typeface="Lato"/>
              <a:cs typeface="Lato"/>
              <a:sym typeface="Lato"/>
            </a:endParaRPr>
          </a:p>
        </p:txBody>
      </p:sp>
      <p:sp>
        <p:nvSpPr>
          <p:cNvPr id="96" name="Google Shape;96;p10"/>
          <p:cNvSpPr/>
          <p:nvPr/>
        </p:nvSpPr>
        <p:spPr>
          <a:xfrm>
            <a:off x="364475" y="2006650"/>
            <a:ext cx="4857900" cy="3681000"/>
          </a:xfrm>
          <a:prstGeom prst="rect">
            <a:avLst/>
          </a:prstGeom>
          <a:solidFill>
            <a:srgbClr val="D0EAF0"/>
          </a:solidFill>
          <a:ln>
            <a:noFill/>
          </a:ln>
        </p:spPr>
        <p:txBody>
          <a:bodyPr anchorCtr="0" anchor="t" bIns="91425" lIns="91425" spcFirstLastPara="1" rIns="91425" wrap="square" tIns="126000">
            <a:noAutofit/>
          </a:bodyPr>
          <a:lstStyle/>
          <a:p>
            <a:pPr indent="-246674" lvl="0" marL="323999" marR="179999" rtl="0" algn="l">
              <a:lnSpc>
                <a:spcPct val="115000"/>
              </a:lnSpc>
              <a:spcBef>
                <a:spcPts val="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Use of a range of social skills in different contexts, for example, working and socialising with other pupils, including those from different religious, ethnic and socio-economic backgrounds</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0"/>
              </a:spcAft>
              <a:buClr>
                <a:srgbClr val="13263F"/>
              </a:buClr>
              <a:buSzPts val="1050"/>
              <a:buFont typeface="Lato"/>
              <a:buChar char="●"/>
            </a:pPr>
            <a:r>
              <a:rPr b="0" i="0" lang="en-GB" sz="1050" u="none" cap="none" strike="noStrike">
                <a:solidFill>
                  <a:srgbClr val="13263F"/>
                </a:solidFill>
                <a:latin typeface="Lato"/>
                <a:ea typeface="Lato"/>
                <a:cs typeface="Lato"/>
                <a:sym typeface="Lato"/>
              </a:rPr>
              <a:t>Willingness to participate in a variety of communities and social settings, including by volunteering, cooperating well with others and being able to resolve conflicts effectively</a:t>
            </a:r>
            <a:endParaRPr b="0" i="0" sz="1050" u="none" cap="none" strike="noStrike">
              <a:solidFill>
                <a:srgbClr val="13263F"/>
              </a:solidFill>
              <a:latin typeface="Lato"/>
              <a:ea typeface="Lato"/>
              <a:cs typeface="Lato"/>
              <a:sym typeface="Lato"/>
            </a:endParaRPr>
          </a:p>
          <a:p>
            <a:pPr indent="-246674" lvl="0" marL="323999" marR="179999" rtl="0" algn="l">
              <a:lnSpc>
                <a:spcPct val="115000"/>
              </a:lnSpc>
              <a:spcBef>
                <a:spcPts val="500"/>
              </a:spcBef>
              <a:spcAft>
                <a:spcPts val="500"/>
              </a:spcAft>
              <a:buClr>
                <a:srgbClr val="13263F"/>
              </a:buClr>
              <a:buSzPts val="1050"/>
              <a:buFont typeface="Lato"/>
              <a:buChar char="●"/>
            </a:pPr>
            <a:r>
              <a:rPr b="0" i="0" lang="en-GB" sz="1050" u="none" cap="none" strike="noStrike">
                <a:solidFill>
                  <a:srgbClr val="13263F"/>
                </a:solidFill>
                <a:latin typeface="Lato"/>
                <a:ea typeface="Lato"/>
                <a:cs typeface="Lato"/>
                <a:sym typeface="Lato"/>
              </a:rPr>
              <a:t>Acceptance of and engagement with the fundamental British values of democracy, the rule of law, individual liberty and mutual respect and tolerance of those with different faiths and beliefs. They will develop and demonstrate skills and attitudes that will allow them to participate fully in and contribute positively to life in modern Britain</a:t>
            </a:r>
            <a:endParaRPr b="0" i="0" sz="1050" u="none" cap="none" strike="noStrike">
              <a:solidFill>
                <a:srgbClr val="13263F"/>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1"/>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102" name="Google Shape;102;p11"/>
          <p:cNvSpPr txBox="1"/>
          <p:nvPr/>
        </p:nvSpPr>
        <p:spPr>
          <a:xfrm>
            <a:off x="364475" y="1312925"/>
            <a:ext cx="9963000" cy="1892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chemeClr val="dk1"/>
                </a:solidFill>
                <a:latin typeface="Lato"/>
                <a:ea typeface="Lato"/>
                <a:cs typeface="Lato"/>
                <a:sym typeface="Lato"/>
              </a:rPr>
              <a:t>Since November 2014 all schools have been expected to actively promote the fundamental British values set out below.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chemeClr val="dk1"/>
                </a:solidFill>
                <a:latin typeface="Lato"/>
                <a:ea typeface="Lato"/>
                <a:cs typeface="Lato"/>
                <a:sym typeface="Lato"/>
              </a:rPr>
              <a:t>Our Design and technology curriculum supports schools in promoting these values and the Social development pages that follow also show which units help to instil any of the British values. </a:t>
            </a:r>
            <a:endParaRPr b="0" i="0" sz="2200" u="sng"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Lato"/>
              <a:ea typeface="Lato"/>
              <a:cs typeface="Lato"/>
              <a:sym typeface="Lato"/>
            </a:endParaRPr>
          </a:p>
        </p:txBody>
      </p:sp>
      <p:sp>
        <p:nvSpPr>
          <p:cNvPr id="103" name="Google Shape;103;p11"/>
          <p:cNvSpPr/>
          <p:nvPr/>
        </p:nvSpPr>
        <p:spPr>
          <a:xfrm>
            <a:off x="0" y="262400"/>
            <a:ext cx="10692000" cy="8418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4" name="Google Shape;104;p11"/>
          <p:cNvSpPr txBox="1"/>
          <p:nvPr/>
        </p:nvSpPr>
        <p:spPr>
          <a:xfrm>
            <a:off x="364468" y="273105"/>
            <a:ext cx="9963000" cy="8418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000000"/>
                </a:solidFill>
                <a:latin typeface="Caveat"/>
                <a:ea typeface="Caveat"/>
                <a:cs typeface="Caveat"/>
                <a:sym typeface="Caveat"/>
              </a:rPr>
              <a:t>What are British values?</a:t>
            </a:r>
            <a:endParaRPr b="1" i="0" sz="3600" u="none" cap="none" strike="noStrike">
              <a:solidFill>
                <a:srgbClr val="000000"/>
              </a:solidFill>
              <a:latin typeface="Caveat"/>
              <a:ea typeface="Caveat"/>
              <a:cs typeface="Caveat"/>
              <a:sym typeface="Caveat"/>
            </a:endParaRPr>
          </a:p>
        </p:txBody>
      </p:sp>
      <p:sp>
        <p:nvSpPr>
          <p:cNvPr id="105" name="Google Shape;105;p11"/>
          <p:cNvSpPr/>
          <p:nvPr/>
        </p:nvSpPr>
        <p:spPr>
          <a:xfrm>
            <a:off x="364475" y="5203675"/>
            <a:ext cx="1893300" cy="18084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11"/>
          <p:cNvSpPr/>
          <p:nvPr/>
        </p:nvSpPr>
        <p:spPr>
          <a:xfrm>
            <a:off x="8434125" y="4994650"/>
            <a:ext cx="1893300" cy="20172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1"/>
          <p:cNvSpPr/>
          <p:nvPr/>
        </p:nvSpPr>
        <p:spPr>
          <a:xfrm>
            <a:off x="2381875" y="5203600"/>
            <a:ext cx="1893300" cy="18084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1"/>
          <p:cNvSpPr/>
          <p:nvPr/>
        </p:nvSpPr>
        <p:spPr>
          <a:xfrm>
            <a:off x="4399300" y="5203600"/>
            <a:ext cx="1893300" cy="18084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11"/>
          <p:cNvSpPr/>
          <p:nvPr/>
        </p:nvSpPr>
        <p:spPr>
          <a:xfrm>
            <a:off x="6416700" y="5349700"/>
            <a:ext cx="1893300" cy="1662300"/>
          </a:xfrm>
          <a:prstGeom prst="rect">
            <a:avLst/>
          </a:prstGeom>
          <a:solidFill>
            <a:srgbClr val="D0EAF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0" name="Google Shape;110;p11"/>
          <p:cNvPicPr preferRelativeResize="0"/>
          <p:nvPr/>
        </p:nvPicPr>
        <p:blipFill rotWithShape="1">
          <a:blip r:embed="rId3">
            <a:alphaModFix/>
          </a:blip>
          <a:srcRect b="119" l="0" r="0" t="118"/>
          <a:stretch/>
        </p:blipFill>
        <p:spPr>
          <a:xfrm>
            <a:off x="665500" y="3871625"/>
            <a:ext cx="1291246" cy="1182224"/>
          </a:xfrm>
          <a:prstGeom prst="rect">
            <a:avLst/>
          </a:prstGeom>
          <a:noFill/>
          <a:ln>
            <a:noFill/>
          </a:ln>
        </p:spPr>
      </p:pic>
      <p:pic>
        <p:nvPicPr>
          <p:cNvPr id="111" name="Google Shape;111;p11"/>
          <p:cNvPicPr preferRelativeResize="0"/>
          <p:nvPr/>
        </p:nvPicPr>
        <p:blipFill rotWithShape="1">
          <a:blip r:embed="rId4">
            <a:alphaModFix/>
          </a:blip>
          <a:srcRect b="218" l="0" r="0" t="209"/>
          <a:stretch/>
        </p:blipFill>
        <p:spPr>
          <a:xfrm>
            <a:off x="5025075" y="3868600"/>
            <a:ext cx="641700" cy="1171899"/>
          </a:xfrm>
          <a:prstGeom prst="rect">
            <a:avLst/>
          </a:prstGeom>
          <a:noFill/>
          <a:ln>
            <a:noFill/>
          </a:ln>
        </p:spPr>
      </p:pic>
      <p:pic>
        <p:nvPicPr>
          <p:cNvPr id="112" name="Google Shape;112;p11"/>
          <p:cNvPicPr preferRelativeResize="0"/>
          <p:nvPr/>
        </p:nvPicPr>
        <p:blipFill rotWithShape="1">
          <a:blip r:embed="rId5">
            <a:alphaModFix/>
          </a:blip>
          <a:srcRect b="0" l="39" r="49" t="0"/>
          <a:stretch/>
        </p:blipFill>
        <p:spPr>
          <a:xfrm>
            <a:off x="2624604" y="3871617"/>
            <a:ext cx="1407892" cy="1182225"/>
          </a:xfrm>
          <a:prstGeom prst="rect">
            <a:avLst/>
          </a:prstGeom>
          <a:noFill/>
          <a:ln>
            <a:noFill/>
          </a:ln>
        </p:spPr>
      </p:pic>
      <p:sp>
        <p:nvSpPr>
          <p:cNvPr id="113" name="Google Shape;113;p11"/>
          <p:cNvSpPr txBox="1"/>
          <p:nvPr/>
        </p:nvSpPr>
        <p:spPr>
          <a:xfrm>
            <a:off x="364375" y="5610700"/>
            <a:ext cx="1893300" cy="785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300"/>
              <a:buFont typeface="Arial"/>
              <a:buNone/>
            </a:pPr>
            <a:r>
              <a:rPr b="1" i="0" lang="en-GB" sz="1300" u="none" cap="none" strike="noStrike">
                <a:solidFill>
                  <a:srgbClr val="000000"/>
                </a:solidFill>
                <a:latin typeface="Lato"/>
                <a:ea typeface="Lato"/>
                <a:cs typeface="Lato"/>
                <a:sym typeface="Lato"/>
              </a:rPr>
              <a:t>We all have a voice within school and society.</a:t>
            </a:r>
            <a:endParaRPr b="1" i="0" sz="1300" u="none" cap="none" strike="noStrike">
              <a:solidFill>
                <a:srgbClr val="000000"/>
              </a:solidFill>
              <a:latin typeface="Lato"/>
              <a:ea typeface="Lato"/>
              <a:cs typeface="Lato"/>
              <a:sym typeface="Lato"/>
            </a:endParaRPr>
          </a:p>
        </p:txBody>
      </p:sp>
      <p:sp>
        <p:nvSpPr>
          <p:cNvPr id="114" name="Google Shape;114;p11"/>
          <p:cNvSpPr txBox="1"/>
          <p:nvPr/>
        </p:nvSpPr>
        <p:spPr>
          <a:xfrm>
            <a:off x="2381838" y="5610700"/>
            <a:ext cx="1893300" cy="1185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300"/>
              <a:buFont typeface="Arial"/>
              <a:buNone/>
            </a:pPr>
            <a:r>
              <a:rPr b="1" i="0" lang="en-GB" sz="1300" u="none" cap="none" strike="noStrike">
                <a:solidFill>
                  <a:srgbClr val="000000"/>
                </a:solidFill>
                <a:latin typeface="Lato"/>
                <a:ea typeface="Lato"/>
                <a:cs typeface="Lato"/>
                <a:sym typeface="Lato"/>
              </a:rPr>
              <a:t>We understand that rules and laws are there to keep everyone safe and happy and we respect them.</a:t>
            </a:r>
            <a:endParaRPr b="1" i="0" sz="1300" u="none" cap="none" strike="noStrike">
              <a:solidFill>
                <a:srgbClr val="000000"/>
              </a:solidFill>
              <a:latin typeface="Lato"/>
              <a:ea typeface="Lato"/>
              <a:cs typeface="Lato"/>
              <a:sym typeface="Lato"/>
            </a:endParaRPr>
          </a:p>
        </p:txBody>
      </p:sp>
      <p:sp>
        <p:nvSpPr>
          <p:cNvPr id="115" name="Google Shape;115;p11"/>
          <p:cNvSpPr txBox="1"/>
          <p:nvPr/>
        </p:nvSpPr>
        <p:spPr>
          <a:xfrm>
            <a:off x="4399288" y="5603875"/>
            <a:ext cx="1893300" cy="1385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300"/>
              <a:buFont typeface="Arial"/>
              <a:buNone/>
            </a:pPr>
            <a:r>
              <a:rPr b="1" i="0" lang="en-GB" sz="1300" u="none" cap="none" strike="noStrike">
                <a:solidFill>
                  <a:srgbClr val="000000"/>
                </a:solidFill>
                <a:latin typeface="Lato"/>
                <a:ea typeface="Lato"/>
                <a:cs typeface="Lato"/>
                <a:sym typeface="Lato"/>
              </a:rPr>
              <a:t>We know our human rights and responsibilities and are aware that we have freedom to make our own choices in life.</a:t>
            </a:r>
            <a:endParaRPr b="1" i="0" sz="1300" u="none" cap="none" strike="noStrike">
              <a:solidFill>
                <a:srgbClr val="000000"/>
              </a:solidFill>
              <a:latin typeface="Lato"/>
              <a:ea typeface="Lato"/>
              <a:cs typeface="Lato"/>
              <a:sym typeface="Lato"/>
            </a:endParaRPr>
          </a:p>
        </p:txBody>
      </p:sp>
      <p:sp>
        <p:nvSpPr>
          <p:cNvPr id="116" name="Google Shape;116;p11"/>
          <p:cNvSpPr txBox="1"/>
          <p:nvPr/>
        </p:nvSpPr>
        <p:spPr>
          <a:xfrm>
            <a:off x="6416700" y="5610700"/>
            <a:ext cx="1893300" cy="7851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300"/>
              <a:buFont typeface="Arial"/>
              <a:buNone/>
            </a:pPr>
            <a:r>
              <a:rPr b="1" i="0" lang="en-GB" sz="1300" u="none" cap="none" strike="noStrike">
                <a:solidFill>
                  <a:srgbClr val="000000"/>
                </a:solidFill>
                <a:latin typeface="Lato"/>
                <a:ea typeface="Lato"/>
                <a:cs typeface="Lato"/>
                <a:sym typeface="Lato"/>
              </a:rPr>
              <a:t>We respect others and expect them to show us respect.</a:t>
            </a:r>
            <a:endParaRPr b="1" i="0" sz="1300" u="none" cap="none" strike="noStrike">
              <a:solidFill>
                <a:srgbClr val="000000"/>
              </a:solidFill>
              <a:latin typeface="Lato"/>
              <a:ea typeface="Lato"/>
              <a:cs typeface="Lato"/>
              <a:sym typeface="Lato"/>
            </a:endParaRPr>
          </a:p>
        </p:txBody>
      </p:sp>
      <p:sp>
        <p:nvSpPr>
          <p:cNvPr id="117" name="Google Shape;117;p11"/>
          <p:cNvSpPr txBox="1"/>
          <p:nvPr/>
        </p:nvSpPr>
        <p:spPr>
          <a:xfrm>
            <a:off x="8434100" y="5603875"/>
            <a:ext cx="1893300" cy="1385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300"/>
              <a:buFont typeface="Arial"/>
              <a:buNone/>
            </a:pPr>
            <a:r>
              <a:rPr b="1" i="0" lang="en-GB" sz="1300" u="none" cap="none" strike="noStrike">
                <a:solidFill>
                  <a:srgbClr val="000000"/>
                </a:solidFill>
                <a:latin typeface="Lato"/>
                <a:ea typeface="Lato"/>
                <a:cs typeface="Lato"/>
                <a:sym typeface="Lato"/>
              </a:rPr>
              <a:t>We respect and appreciate diversity and understand that everybody has different views and beliefs.</a:t>
            </a:r>
            <a:endParaRPr b="1" i="0" sz="1300" u="none" cap="none" strike="noStrike">
              <a:solidFill>
                <a:srgbClr val="000000"/>
              </a:solidFill>
              <a:latin typeface="Lato"/>
              <a:ea typeface="Lato"/>
              <a:cs typeface="Lato"/>
              <a:sym typeface="Lato"/>
            </a:endParaRPr>
          </a:p>
        </p:txBody>
      </p:sp>
      <p:sp>
        <p:nvSpPr>
          <p:cNvPr id="118" name="Google Shape;118;p11"/>
          <p:cNvSpPr txBox="1"/>
          <p:nvPr/>
        </p:nvSpPr>
        <p:spPr>
          <a:xfrm>
            <a:off x="8434100" y="4772575"/>
            <a:ext cx="1893300" cy="831300"/>
          </a:xfrm>
          <a:prstGeom prst="rect">
            <a:avLst/>
          </a:prstGeom>
          <a:solidFill>
            <a:srgbClr val="0A9FAF"/>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Tolerance of those with different faiths and beliefs</a:t>
            </a:r>
            <a:endParaRPr b="1" i="0" sz="1400" u="none" cap="none" strike="noStrike">
              <a:solidFill>
                <a:srgbClr val="FFFFFF"/>
              </a:solidFill>
              <a:latin typeface="Lato"/>
              <a:ea typeface="Lato"/>
              <a:cs typeface="Lato"/>
              <a:sym typeface="Lato"/>
            </a:endParaRPr>
          </a:p>
        </p:txBody>
      </p:sp>
      <p:sp>
        <p:nvSpPr>
          <p:cNvPr id="119" name="Google Shape;119;p11"/>
          <p:cNvSpPr txBox="1"/>
          <p:nvPr/>
        </p:nvSpPr>
        <p:spPr>
          <a:xfrm>
            <a:off x="6416700" y="5203675"/>
            <a:ext cx="1893300" cy="400200"/>
          </a:xfrm>
          <a:prstGeom prst="rect">
            <a:avLst/>
          </a:prstGeom>
          <a:solidFill>
            <a:srgbClr val="0A9FAF"/>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Mutual respect</a:t>
            </a:r>
            <a:endParaRPr b="1" i="0" sz="1400" u="none" cap="none" strike="noStrike">
              <a:solidFill>
                <a:srgbClr val="FFFFFF"/>
              </a:solidFill>
              <a:latin typeface="Lato"/>
              <a:ea typeface="Lato"/>
              <a:cs typeface="Lato"/>
              <a:sym typeface="Lato"/>
            </a:endParaRPr>
          </a:p>
        </p:txBody>
      </p:sp>
      <p:pic>
        <p:nvPicPr>
          <p:cNvPr id="120" name="Google Shape;120;p11"/>
          <p:cNvPicPr preferRelativeResize="0"/>
          <p:nvPr/>
        </p:nvPicPr>
        <p:blipFill rotWithShape="1">
          <a:blip r:embed="rId6">
            <a:alphaModFix/>
          </a:blip>
          <a:srcRect b="316" l="0" r="0" t="317"/>
          <a:stretch/>
        </p:blipFill>
        <p:spPr>
          <a:xfrm>
            <a:off x="8512350" y="3868600"/>
            <a:ext cx="1729725" cy="717175"/>
          </a:xfrm>
          <a:prstGeom prst="rect">
            <a:avLst/>
          </a:prstGeom>
          <a:noFill/>
          <a:ln>
            <a:noFill/>
          </a:ln>
        </p:spPr>
      </p:pic>
      <p:sp>
        <p:nvSpPr>
          <p:cNvPr id="121" name="Google Shape;121;p11"/>
          <p:cNvSpPr txBox="1"/>
          <p:nvPr/>
        </p:nvSpPr>
        <p:spPr>
          <a:xfrm>
            <a:off x="4399275" y="5203675"/>
            <a:ext cx="1893300" cy="400200"/>
          </a:xfrm>
          <a:prstGeom prst="rect">
            <a:avLst/>
          </a:prstGeom>
          <a:solidFill>
            <a:srgbClr val="0A9FAF"/>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Individual liberty</a:t>
            </a:r>
            <a:endParaRPr b="1" i="0" sz="1400" u="none" cap="none" strike="noStrike">
              <a:solidFill>
                <a:srgbClr val="FFFFFF"/>
              </a:solidFill>
              <a:latin typeface="Lato"/>
              <a:ea typeface="Lato"/>
              <a:cs typeface="Lato"/>
              <a:sym typeface="Lato"/>
            </a:endParaRPr>
          </a:p>
        </p:txBody>
      </p:sp>
      <p:sp>
        <p:nvSpPr>
          <p:cNvPr id="122" name="Google Shape;122;p11"/>
          <p:cNvSpPr txBox="1"/>
          <p:nvPr/>
        </p:nvSpPr>
        <p:spPr>
          <a:xfrm>
            <a:off x="2381888" y="5203675"/>
            <a:ext cx="1893300" cy="400200"/>
          </a:xfrm>
          <a:prstGeom prst="rect">
            <a:avLst/>
          </a:prstGeom>
          <a:solidFill>
            <a:srgbClr val="0A9FAF"/>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Rule of law</a:t>
            </a:r>
            <a:endParaRPr b="1" i="0" sz="1400" u="none" cap="none" strike="noStrike">
              <a:solidFill>
                <a:srgbClr val="FFFFFF"/>
              </a:solidFill>
              <a:latin typeface="Lato"/>
              <a:ea typeface="Lato"/>
              <a:cs typeface="Lato"/>
              <a:sym typeface="Lato"/>
            </a:endParaRPr>
          </a:p>
        </p:txBody>
      </p:sp>
      <p:sp>
        <p:nvSpPr>
          <p:cNvPr id="123" name="Google Shape;123;p11"/>
          <p:cNvSpPr txBox="1"/>
          <p:nvPr/>
        </p:nvSpPr>
        <p:spPr>
          <a:xfrm>
            <a:off x="364413" y="5203675"/>
            <a:ext cx="1893300" cy="400200"/>
          </a:xfrm>
          <a:prstGeom prst="rect">
            <a:avLst/>
          </a:prstGeom>
          <a:solidFill>
            <a:srgbClr val="0A9FAF"/>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rgbClr val="FFFFFF"/>
                </a:solidFill>
                <a:latin typeface="Lato"/>
                <a:ea typeface="Lato"/>
                <a:cs typeface="Lato"/>
                <a:sym typeface="Lato"/>
              </a:rPr>
              <a:t>Democracy</a:t>
            </a:r>
            <a:endParaRPr b="1" i="0" sz="1400" u="none" cap="none" strike="noStrike">
              <a:solidFill>
                <a:srgbClr val="FFFFFF"/>
              </a:solidFill>
              <a:latin typeface="Lato"/>
              <a:ea typeface="Lato"/>
              <a:cs typeface="Lato"/>
              <a:sym typeface="Lato"/>
            </a:endParaRPr>
          </a:p>
        </p:txBody>
      </p:sp>
      <p:pic>
        <p:nvPicPr>
          <p:cNvPr id="124" name="Google Shape;124;p11"/>
          <p:cNvPicPr preferRelativeResize="0"/>
          <p:nvPr/>
        </p:nvPicPr>
        <p:blipFill rotWithShape="1">
          <a:blip r:embed="rId7">
            <a:alphaModFix/>
          </a:blip>
          <a:srcRect b="0" l="49" r="39" t="0"/>
          <a:stretch/>
        </p:blipFill>
        <p:spPr>
          <a:xfrm>
            <a:off x="6819908" y="3871625"/>
            <a:ext cx="1086892" cy="11719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2"/>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200"/>
              <a:buNone/>
            </a:pPr>
            <a:r>
              <a:rPr lang="en-GB"/>
              <a:t>SMSC and British values mapping - Key stage 1</a:t>
            </a:r>
            <a:endParaRPr/>
          </a:p>
        </p:txBody>
      </p:sp>
      <p:graphicFrame>
        <p:nvGraphicFramePr>
          <p:cNvPr id="130" name="Google Shape;130;p12"/>
          <p:cNvGraphicFramePr/>
          <p:nvPr/>
        </p:nvGraphicFramePr>
        <p:xfrm>
          <a:off x="185713" y="732000"/>
          <a:ext cx="3000000" cy="3000000"/>
        </p:xfrm>
        <a:graphic>
          <a:graphicData uri="http://schemas.openxmlformats.org/drawingml/2006/table">
            <a:tbl>
              <a:tblPr>
                <a:noFill/>
                <a:tableStyleId>{2D207480-6106-438A-82E2-88DF1A07E082}</a:tableStyleId>
              </a:tblPr>
              <a:tblGrid>
                <a:gridCol w="666350"/>
                <a:gridCol w="1923975"/>
                <a:gridCol w="775525"/>
                <a:gridCol w="775525"/>
                <a:gridCol w="775525"/>
                <a:gridCol w="775525"/>
                <a:gridCol w="775525"/>
                <a:gridCol w="775525"/>
                <a:gridCol w="775525"/>
                <a:gridCol w="775525"/>
                <a:gridCol w="775525"/>
                <a:gridCol w="775525"/>
              </a:tblGrid>
              <a:tr h="335125">
                <a:tc rowSpan="7">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Spiritual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1</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2</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1300"/>
                        <a:buFont typeface="Arial"/>
                        <a:buNone/>
                      </a:pPr>
                      <a:r>
                        <a:rPr lang="en-GB" sz="1300" u="none" cap="none" strike="noStrike">
                          <a:solidFill>
                            <a:srgbClr val="000000"/>
                          </a:solidFill>
                        </a:rPr>
                        <a:t>*</a:t>
                      </a:r>
                      <a:r>
                        <a:rPr lang="en-GB" sz="800" u="sng">
                          <a:solidFill>
                            <a:schemeClr val="hlink"/>
                          </a:solidFill>
                          <a:latin typeface="Lato"/>
                          <a:ea typeface="Lato"/>
                          <a:cs typeface="Lato"/>
                          <a:sym typeface="Lato"/>
                          <a:hlinkClick r:id="rId3"/>
                        </a:rPr>
                        <a:t>Smoothies</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300"/>
                        <a:buFont typeface="Arial"/>
                        <a:buNone/>
                      </a:pPr>
                      <a:r>
                        <a:rPr lang="en-GB" sz="1300" u="none" cap="none" strike="noStrike">
                          <a:solidFill>
                            <a:srgbClr val="000000"/>
                          </a:solidFill>
                        </a:rPr>
                        <a:t>*</a:t>
                      </a:r>
                      <a:r>
                        <a:rPr lang="en-GB" sz="800" u="sng" cap="none" strike="noStrike">
                          <a:solidFill>
                            <a:schemeClr val="hlink"/>
                          </a:solidFill>
                          <a:latin typeface="Lato"/>
                          <a:ea typeface="Lato"/>
                          <a:cs typeface="Lato"/>
                          <a:sym typeface="Lato"/>
                          <a:hlinkClick r:id="rId4"/>
                        </a:rPr>
                        <a:t>Maki</a:t>
                      </a:r>
                      <a:r>
                        <a:rPr lang="en-GB" sz="800" u="sng" cap="none" strike="noStrike">
                          <a:solidFill>
                            <a:schemeClr val="hlink"/>
                          </a:solidFill>
                          <a:latin typeface="Lato"/>
                          <a:ea typeface="Lato"/>
                          <a:cs typeface="Lato"/>
                          <a:sym typeface="Lato"/>
                          <a:hlinkClick r:id="rId5"/>
                        </a:rPr>
                        <a:t>n</a:t>
                      </a:r>
                      <a:r>
                        <a:rPr lang="en-GB" sz="800" u="sng" cap="none" strike="noStrike">
                          <a:solidFill>
                            <a:schemeClr val="hlink"/>
                          </a:solidFill>
                          <a:latin typeface="Lato"/>
                          <a:ea typeface="Lato"/>
                          <a:cs typeface="Lato"/>
                          <a:sym typeface="Lato"/>
                          <a:hlinkClick r:id="rId6"/>
                        </a:rPr>
                        <a:t>g a moving story book</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300"/>
                        <a:buFont typeface="Arial"/>
                        <a:buNone/>
                      </a:pPr>
                      <a:r>
                        <a:rPr lang="en-GB" sz="1300" u="none" cap="none" strike="noStrike">
                          <a:solidFill>
                            <a:srgbClr val="000000"/>
                          </a:solidFill>
                        </a:rPr>
                        <a:t>*</a:t>
                      </a:r>
                      <a:r>
                        <a:rPr lang="en-GB" sz="800" u="sng" cap="none" strike="noStrike">
                          <a:solidFill>
                            <a:schemeClr val="hlink"/>
                          </a:solidFill>
                          <a:latin typeface="Lato"/>
                          <a:ea typeface="Lato"/>
                          <a:cs typeface="Lato"/>
                          <a:sym typeface="Lato"/>
                          <a:hlinkClick r:id="rId7"/>
                        </a:rPr>
                        <a:t>Constructing a windmill</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300"/>
                        <a:buFont typeface="Arial"/>
                        <a:buNone/>
                      </a:pPr>
                      <a:r>
                        <a:rPr lang="en-GB" sz="1300" u="none" cap="none" strike="noStrike">
                          <a:solidFill>
                            <a:srgbClr val="000000"/>
                          </a:solidFill>
                        </a:rPr>
                        <a:t>*</a:t>
                      </a:r>
                      <a:r>
                        <a:rPr lang="en-GB" sz="800" u="sng" cap="none" strike="noStrike">
                          <a:solidFill>
                            <a:schemeClr val="hlink"/>
                          </a:solidFill>
                          <a:latin typeface="Lato"/>
                          <a:ea typeface="Lato"/>
                          <a:cs typeface="Lato"/>
                          <a:sym typeface="Lato"/>
                          <a:hlinkClick r:id="rId8"/>
                        </a:rPr>
                        <a:t>Puppets</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1300"/>
                        <a:buFont typeface="Arial"/>
                        <a:buNone/>
                      </a:pPr>
                      <a:r>
                        <a:rPr lang="en-GB" sz="1300" u="none" cap="none" strike="noStrike">
                          <a:solidFill>
                            <a:srgbClr val="000000"/>
                          </a:solidFill>
                        </a:rPr>
                        <a:t>*</a:t>
                      </a:r>
                      <a:r>
                        <a:rPr lang="en-GB" sz="800" u="sng" cap="none" strike="noStrike">
                          <a:solidFill>
                            <a:schemeClr val="hlink"/>
                          </a:solidFill>
                          <a:latin typeface="Lato"/>
                          <a:ea typeface="Lato"/>
                          <a:cs typeface="Lato"/>
                          <a:sym typeface="Lato"/>
                          <a:hlinkClick r:id="rId9"/>
                        </a:rPr>
                        <a:t>Wheels and axles</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0"/>
                        </a:rPr>
                        <a:t>Fairground wheel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11"/>
                        </a:rPr>
                        <a:t>B</a:t>
                      </a:r>
                      <a:r>
                        <a:rPr lang="en-GB" sz="800" u="sng" cap="none" strike="noStrike">
                          <a:solidFill>
                            <a:schemeClr val="hlink"/>
                          </a:solidFill>
                          <a:latin typeface="Lato"/>
                          <a:ea typeface="Lato"/>
                          <a:cs typeface="Lato"/>
                          <a:sym typeface="Lato"/>
                          <a:hlinkClick r:id="rId12"/>
                        </a:rPr>
                        <a:t>alanced diet</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3"/>
                        </a:rPr>
                        <a:t>Making a moving monster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4"/>
                        </a:rPr>
                        <a:t>Baby bear’s chair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5"/>
                        </a:rPr>
                        <a:t>Pouches </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8610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be reflective about their own beliefs (religious or otherwise) and perspective on life</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1506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and respect for, different people’s faiths, feelings and values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32585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Sense of enjoyment and fascination in learning about themselves, others and the world around them</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753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imagination and creativity in their learning</a:t>
                      </a:r>
                      <a:endParaRPr sz="900" u="none" cap="none" strike="noStrike">
                        <a:latin typeface="Lato"/>
                        <a:ea typeface="Lato"/>
                        <a:cs typeface="Lato"/>
                        <a:sym typeface="Lato"/>
                      </a:endParaRPr>
                    </a:p>
                  </a:txBody>
                  <a:tcPr marT="91425" marB="91425" marR="91425" marL="91425" anchor="ctr"/>
                </a:tc>
                <a:tc>
                  <a:txBody>
                    <a:bodyPr/>
                    <a:lstStyle/>
                    <a:p>
                      <a:pPr indent="0" lvl="0" marL="0" rtl="0" algn="ctr">
                        <a:spcBef>
                          <a:spcPts val="0"/>
                        </a:spcBef>
                        <a:spcAft>
                          <a:spcPts val="0"/>
                        </a:spcAft>
                        <a:buClr>
                          <a:schemeClr val="dk1"/>
                        </a:buClr>
                        <a:buSzPts val="1100"/>
                        <a:buFont typeface="Arial"/>
                        <a:buNone/>
                      </a:pPr>
                      <a:r>
                        <a:rPr lang="en-GB">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274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reflect on their experiences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31" name="Google Shape;131;p12"/>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32" name="Google Shape;132;p12"/>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3"/>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Key stage 1</a:t>
            </a:r>
            <a:endParaRPr/>
          </a:p>
        </p:txBody>
      </p:sp>
      <p:graphicFrame>
        <p:nvGraphicFramePr>
          <p:cNvPr id="138" name="Google Shape;138;p13"/>
          <p:cNvGraphicFramePr/>
          <p:nvPr/>
        </p:nvGraphicFramePr>
        <p:xfrm>
          <a:off x="185713" y="732000"/>
          <a:ext cx="3000000" cy="3000000"/>
        </p:xfrm>
        <a:graphic>
          <a:graphicData uri="http://schemas.openxmlformats.org/drawingml/2006/table">
            <a:tbl>
              <a:tblPr>
                <a:noFill/>
                <a:tableStyleId>{2D207480-6106-438A-82E2-88DF1A07E082}</a:tableStyleId>
              </a:tblPr>
              <a:tblGrid>
                <a:gridCol w="671500"/>
                <a:gridCol w="1938775"/>
                <a:gridCol w="824750"/>
                <a:gridCol w="902900"/>
                <a:gridCol w="816075"/>
                <a:gridCol w="741675"/>
                <a:gridCol w="741675"/>
                <a:gridCol w="741675"/>
                <a:gridCol w="741675"/>
                <a:gridCol w="741675"/>
                <a:gridCol w="741675"/>
                <a:gridCol w="741675"/>
              </a:tblGrid>
              <a:tr h="730850">
                <a:tc rowSpan="5">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Moral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1</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2</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r>
              <a:tr h="634625">
                <a:tc vMerge="1"/>
                <a:tc vMerge="1"/>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3"/>
                        </a:rPr>
                        <a:t>Smoothies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4"/>
                        </a:rPr>
                        <a:t>Making a moving story book</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5"/>
                        </a:rPr>
                        <a:t>Constructing a windmill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6"/>
                        </a:rPr>
                        <a:t>Puppets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7"/>
                        </a:rPr>
                        <a:t>Wheels and axles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8"/>
                        </a:rPr>
                        <a:t>Fairground wheel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9"/>
                        </a:rPr>
                        <a:t>B</a:t>
                      </a:r>
                      <a:r>
                        <a:rPr lang="en-GB" sz="800" u="sng" cap="none" strike="noStrike">
                          <a:solidFill>
                            <a:schemeClr val="hlink"/>
                          </a:solidFill>
                          <a:latin typeface="Lato"/>
                          <a:ea typeface="Lato"/>
                          <a:cs typeface="Lato"/>
                          <a:sym typeface="Lato"/>
                          <a:hlinkClick r:id="rId10"/>
                        </a:rPr>
                        <a:t>alanced diet</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1"/>
                        </a:rPr>
                        <a:t>Making a moving monster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2"/>
                        </a:rPr>
                        <a:t>Baby bear’s chair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3"/>
                        </a:rPr>
                        <a:t>Pouches </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147697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the difference between right and wrong and to readily apply this understanding in their own lives, recognise legal boundaries and, in so doing, respect the civil and criminal law of England</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A9FAF"/>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A9FAF"/>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532800">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of the consequences of their behaviour and actions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A9FAF"/>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A9FAF"/>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76627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investigating and offering reasoned views about moral and ethical issues and ability to understand and appreciate the viewpoints of others on these issues</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A9FAF"/>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rgbClr val="0A9FAF"/>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39" name="Google Shape;139;p13"/>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40" name="Google Shape;140;p13"/>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4"/>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and British values mapping - Key stage 1</a:t>
            </a:r>
            <a:endParaRPr/>
          </a:p>
        </p:txBody>
      </p:sp>
      <p:graphicFrame>
        <p:nvGraphicFramePr>
          <p:cNvPr id="146" name="Google Shape;146;p14"/>
          <p:cNvGraphicFramePr/>
          <p:nvPr/>
        </p:nvGraphicFramePr>
        <p:xfrm>
          <a:off x="185713" y="732000"/>
          <a:ext cx="3000000" cy="3000000"/>
        </p:xfrm>
        <a:graphic>
          <a:graphicData uri="http://schemas.openxmlformats.org/drawingml/2006/table">
            <a:tbl>
              <a:tblPr>
                <a:noFill/>
                <a:tableStyleId>{2D207480-6106-438A-82E2-88DF1A07E082}</a:tableStyleId>
              </a:tblPr>
              <a:tblGrid>
                <a:gridCol w="531200"/>
                <a:gridCol w="1926750"/>
                <a:gridCol w="847575"/>
                <a:gridCol w="704025"/>
                <a:gridCol w="704025"/>
                <a:gridCol w="704025"/>
                <a:gridCol w="704025"/>
                <a:gridCol w="704025"/>
                <a:gridCol w="704025"/>
                <a:gridCol w="704025"/>
                <a:gridCol w="704025"/>
                <a:gridCol w="704025"/>
                <a:gridCol w="704025"/>
              </a:tblGrid>
              <a:tr h="609300">
                <a:tc rowSpan="9">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Social</a:t>
                      </a:r>
                      <a:endParaRPr b="1" sz="1300" u="none" cap="none" strike="noStrike">
                        <a:solidFill>
                          <a:srgbClr val="EB5C18"/>
                        </a:solidFill>
                        <a:latin typeface="Lato"/>
                        <a:ea typeface="Lato"/>
                        <a:cs typeface="Lato"/>
                        <a:sym typeface="Lato"/>
                      </a:endParaRPr>
                    </a:p>
                  </a:txBody>
                  <a:tcPr marT="91425" marB="91425" marR="91425" marL="91425" anchor="ctr"/>
                </a:tc>
                <a:tc gridSpan="2"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rowSpan="2" hMerge="1"/>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a:t>
                      </a:r>
                      <a:r>
                        <a:rPr b="1" lang="en-GB" sz="1100">
                          <a:solidFill>
                            <a:schemeClr val="accent5"/>
                          </a:solidFill>
                          <a:latin typeface="Lato"/>
                          <a:ea typeface="Lato"/>
                          <a:cs typeface="Lato"/>
                          <a:sym typeface="Lato"/>
                        </a:rPr>
                        <a:t>1</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2</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r>
              <a:tr h="529075">
                <a:tc vMerge="1"/>
                <a:tc gridSpan="2" vMerge="1"/>
                <a:tc hMerge="1" vMerge="1"/>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3"/>
                        </a:rPr>
                        <a:t>Smoothies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4"/>
                        </a:rPr>
                        <a:t>Making a moving story book</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5"/>
                        </a:rPr>
                        <a:t>Constructing a windmill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6"/>
                        </a:rPr>
                        <a:t>Puppets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7"/>
                        </a:rPr>
                        <a:t>Wheels and axles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8"/>
                        </a:rPr>
                        <a:t>Fairground wheel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9"/>
                        </a:rPr>
                        <a:t>B</a:t>
                      </a:r>
                      <a:r>
                        <a:rPr lang="en-GB" sz="800" u="sng" cap="none" strike="noStrike">
                          <a:solidFill>
                            <a:schemeClr val="hlink"/>
                          </a:solidFill>
                          <a:latin typeface="Lato"/>
                          <a:ea typeface="Lato"/>
                          <a:cs typeface="Lato"/>
                          <a:sym typeface="Lato"/>
                          <a:hlinkClick r:id="rId10"/>
                        </a:rPr>
                        <a:t>alanced diet</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1"/>
                        </a:rPr>
                        <a:t>Making a moving monster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2"/>
                        </a:rPr>
                        <a:t>Baby bear’s chair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3"/>
                        </a:rPr>
                        <a:t>Pouches </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991000">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Use of a range of social skills in different contexts, for example working and socialising with other pupils, including those from different religious, ethnic and socio-economic backgrounds</a:t>
                      </a:r>
                      <a:endParaRPr sz="900" u="none" cap="none" strike="noStrike">
                        <a:solidFill>
                          <a:srgbClr val="333333"/>
                        </a:solidFill>
                        <a:latin typeface="Lato"/>
                        <a:ea typeface="Lato"/>
                        <a:cs typeface="Lato"/>
                        <a:sym typeface="Lato"/>
                      </a:endParaRPr>
                    </a:p>
                  </a:txBody>
                  <a:tcPr marT="91425" marB="91425" marR="91425" marL="91425" anchor="ctr"/>
                </a:tc>
                <a:tc h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1035300">
                <a:tc vMerge="1"/>
                <a:tc gridSpan="2">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 variety of communities and social settings, including by volunteering, cooperating well with others and being able to resolve conflicts effectively</a:t>
                      </a:r>
                      <a:endParaRPr sz="900" u="none" cap="none" strike="noStrike">
                        <a:latin typeface="Lato"/>
                        <a:ea typeface="Lato"/>
                        <a:cs typeface="Lato"/>
                        <a:sym typeface="Lato"/>
                      </a:endParaRPr>
                    </a:p>
                  </a:txBody>
                  <a:tcPr marT="91425" marB="91425" marR="91425" marL="91425" anchor="ctr"/>
                </a:tc>
                <a:tc hMerge="1"/>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30600">
                <a:tc vMerge="1"/>
                <a:tc rowSpan="5">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Acceptance and engagement with the fundamental British values of democracy, the rule of law, individual liberty and mutual respect and tolerance of those with different faiths and beliefs; they develop and demonstrate skills and attitudes that will allow them to participate fully in and contribute positively to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Democracy</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306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The rule of law</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306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Individual liberty </a:t>
                      </a:r>
                      <a:endParaRPr b="1" sz="900" u="none" cap="none" strike="noStrike">
                        <a:solidFill>
                          <a:srgbClr val="333333"/>
                        </a:solidFill>
                        <a:latin typeface="Lato"/>
                        <a:ea typeface="Lato"/>
                        <a:cs typeface="Lato"/>
                        <a:sym typeface="Lato"/>
                      </a:endParaRPr>
                    </a:p>
                  </a:txBody>
                  <a:tcPr marT="91425" marB="91425" marR="91425" marL="91425" anchor="ctr"/>
                </a:tc>
                <a:tc gridSpan="5">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latin typeface="Lato"/>
                          <a:ea typeface="Lato"/>
                          <a:cs typeface="Lato"/>
                          <a:sym typeface="Lato"/>
                        </a:rPr>
                        <a:t>Pupils are able to make individual choices during the design element of each unit</a:t>
                      </a:r>
                      <a:endParaRPr sz="1000" u="none" cap="none" strike="noStrike">
                        <a:latin typeface="Lato"/>
                        <a:ea typeface="Lato"/>
                        <a:cs typeface="Lato"/>
                        <a:sym typeface="Lato"/>
                      </a:endParaRPr>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l">
                        <a:lnSpc>
                          <a:spcPct val="100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Pupils are able to make individual choices during the design element of each unit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hMerge="1"/>
                <a:tc hMerge="1"/>
                <a:tc hMerge="1"/>
                <a:tc hMerge="1"/>
              </a:tr>
              <a:tr h="53060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Mutual respect</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880950">
                <a:tc vMerge="1"/>
                <a:tc vMerge="1"/>
                <a:tc>
                  <a:txBody>
                    <a:bodyPr/>
                    <a:lstStyle/>
                    <a:p>
                      <a:pPr indent="0" lvl="0" marL="0" marR="0" rtl="0" algn="l">
                        <a:lnSpc>
                          <a:spcPct val="115000"/>
                        </a:lnSpc>
                        <a:spcBef>
                          <a:spcPts val="0"/>
                        </a:spcBef>
                        <a:spcAft>
                          <a:spcPts val="0"/>
                        </a:spcAft>
                        <a:buClr>
                          <a:srgbClr val="000000"/>
                        </a:buClr>
                        <a:buSzPts val="900"/>
                        <a:buFont typeface="Arial"/>
                        <a:buNone/>
                      </a:pPr>
                      <a:r>
                        <a:rPr b="1" lang="en-GB" sz="900" u="none" cap="none" strike="noStrike">
                          <a:solidFill>
                            <a:srgbClr val="333333"/>
                          </a:solidFill>
                          <a:latin typeface="Lato"/>
                          <a:ea typeface="Lato"/>
                          <a:cs typeface="Lato"/>
                          <a:sym typeface="Lato"/>
                        </a:rPr>
                        <a:t>Tolerance of those with different faiths and beliefs</a:t>
                      </a:r>
                      <a:endParaRPr b="1"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47" name="Google Shape;147;p14"/>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48" name="Google Shape;148;p14"/>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5"/>
          <p:cNvSpPr txBox="1"/>
          <p:nvPr>
            <p:ph idx="1" type="subTitle"/>
          </p:nvPr>
        </p:nvSpPr>
        <p:spPr>
          <a:xfrm>
            <a:off x="175" y="-12325"/>
            <a:ext cx="10692000" cy="539700"/>
          </a:xfrm>
          <a:prstGeom prst="rect">
            <a:avLst/>
          </a:prstGeom>
          <a:solidFill>
            <a:schemeClr val="accent5"/>
          </a:solid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GB"/>
              <a:t>SMSC mapping - Key stage 1</a:t>
            </a:r>
            <a:endParaRPr/>
          </a:p>
        </p:txBody>
      </p:sp>
      <p:graphicFrame>
        <p:nvGraphicFramePr>
          <p:cNvPr id="154" name="Google Shape;154;p15"/>
          <p:cNvGraphicFramePr/>
          <p:nvPr/>
        </p:nvGraphicFramePr>
        <p:xfrm>
          <a:off x="185713" y="732000"/>
          <a:ext cx="3000000" cy="3000000"/>
        </p:xfrm>
        <a:graphic>
          <a:graphicData uri="http://schemas.openxmlformats.org/drawingml/2006/table">
            <a:tbl>
              <a:tblPr>
                <a:noFill/>
                <a:tableStyleId>{2D207480-6106-438A-82E2-88DF1A07E082}</a:tableStyleId>
              </a:tblPr>
              <a:tblGrid>
                <a:gridCol w="680775"/>
                <a:gridCol w="2862125"/>
                <a:gridCol w="680275"/>
                <a:gridCol w="680275"/>
                <a:gridCol w="680275"/>
                <a:gridCol w="680275"/>
                <a:gridCol w="680275"/>
                <a:gridCol w="680275"/>
                <a:gridCol w="680275"/>
                <a:gridCol w="680275"/>
                <a:gridCol w="680275"/>
                <a:gridCol w="680275"/>
              </a:tblGrid>
              <a:tr h="335125">
                <a:tc rowSpan="8">
                  <a:txBody>
                    <a:bodyPr/>
                    <a:lstStyle/>
                    <a:p>
                      <a:pPr indent="0" lvl="0" marL="0" marR="0" rtl="0" algn="ctr">
                        <a:lnSpc>
                          <a:spcPct val="115000"/>
                        </a:lnSpc>
                        <a:spcBef>
                          <a:spcPts val="0"/>
                        </a:spcBef>
                        <a:spcAft>
                          <a:spcPts val="0"/>
                        </a:spcAft>
                        <a:buClr>
                          <a:srgbClr val="000000"/>
                        </a:buClr>
                        <a:buSzPts val="1000"/>
                        <a:buFont typeface="Arial"/>
                        <a:buNone/>
                      </a:pPr>
                      <a:r>
                        <a:rPr b="1" lang="en-GB" sz="1000" u="none" cap="none" strike="noStrike">
                          <a:latin typeface="Lato"/>
                          <a:ea typeface="Lato"/>
                          <a:cs typeface="Lato"/>
                          <a:sym typeface="Lato"/>
                        </a:rPr>
                        <a:t>Cultural</a:t>
                      </a:r>
                      <a:endParaRPr b="1" sz="1300" u="none" cap="none" strike="noStrike">
                        <a:solidFill>
                          <a:srgbClr val="EB5C18"/>
                        </a:solidFill>
                        <a:latin typeface="Lato"/>
                        <a:ea typeface="Lato"/>
                        <a:cs typeface="Lato"/>
                        <a:sym typeface="Lato"/>
                      </a:endParaRPr>
                    </a:p>
                  </a:txBody>
                  <a:tcPr marT="91425" marB="91425" marR="91425" marL="91425" anchor="ctr"/>
                </a:tc>
                <a:tc rowSpan="2">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rgbClr val="0A9FAF"/>
                          </a:solidFill>
                          <a:latin typeface="Lato"/>
                          <a:ea typeface="Lato"/>
                          <a:cs typeface="Lato"/>
                          <a:sym typeface="Lato"/>
                        </a:rPr>
                        <a:t>Units which offer opportunities for pupils to develop their:</a:t>
                      </a:r>
                      <a:endParaRPr b="1" sz="1300" u="none" cap="none" strike="noStrike">
                        <a:solidFill>
                          <a:schemeClr val="accent5"/>
                        </a:solidFill>
                        <a:latin typeface="Lato"/>
                        <a:ea typeface="Lato"/>
                        <a:cs typeface="Lato"/>
                        <a:sym typeface="Lato"/>
                      </a:endParaRPr>
                    </a:p>
                  </a:txBody>
                  <a:tcPr marT="91425" marB="91425" marR="91425" marL="91425" anchor="ctr"/>
                </a:tc>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a:t>
                      </a:r>
                      <a:r>
                        <a:rPr b="1" lang="en-GB" sz="1100">
                          <a:solidFill>
                            <a:schemeClr val="accent5"/>
                          </a:solidFill>
                          <a:latin typeface="Lato"/>
                          <a:ea typeface="Lato"/>
                          <a:cs typeface="Lato"/>
                          <a:sym typeface="Lato"/>
                        </a:rPr>
                        <a:t>1</a:t>
                      </a:r>
                      <a:endParaRPr b="1" sz="11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c gridSpan="5">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accent5"/>
                          </a:solidFill>
                          <a:latin typeface="Lato"/>
                          <a:ea typeface="Lato"/>
                          <a:cs typeface="Lato"/>
                          <a:sym typeface="Lato"/>
                        </a:rPr>
                        <a:t>Kapow Primary units</a:t>
                      </a:r>
                      <a:br>
                        <a:rPr b="1" lang="en-GB" sz="1300" u="none" cap="none" strike="noStrike">
                          <a:solidFill>
                            <a:schemeClr val="accent5"/>
                          </a:solidFill>
                          <a:latin typeface="Lato"/>
                          <a:ea typeface="Lato"/>
                          <a:cs typeface="Lato"/>
                          <a:sym typeface="Lato"/>
                        </a:rPr>
                      </a:br>
                      <a:r>
                        <a:rPr lang="en-GB" sz="1100" u="none" cap="none" strike="noStrike">
                          <a:solidFill>
                            <a:schemeClr val="accent5"/>
                          </a:solidFill>
                          <a:latin typeface="Lato"/>
                          <a:ea typeface="Lato"/>
                          <a:cs typeface="Lato"/>
                          <a:sym typeface="Lato"/>
                        </a:rPr>
                        <a:t>Key stage 1 - </a:t>
                      </a:r>
                      <a:r>
                        <a:rPr b="1" lang="en-GB" sz="1100" u="none" cap="none" strike="noStrike">
                          <a:solidFill>
                            <a:schemeClr val="accent5"/>
                          </a:solidFill>
                          <a:latin typeface="Lato"/>
                          <a:ea typeface="Lato"/>
                          <a:cs typeface="Lato"/>
                          <a:sym typeface="Lato"/>
                        </a:rPr>
                        <a:t>Year 2</a:t>
                      </a:r>
                      <a:endParaRPr b="1" sz="1300" u="none" cap="none" strike="noStrike">
                        <a:solidFill>
                          <a:schemeClr val="accent5"/>
                        </a:solidFill>
                        <a:latin typeface="Lato"/>
                        <a:ea typeface="Lato"/>
                        <a:cs typeface="Lato"/>
                        <a:sym typeface="Lato"/>
                      </a:endParaRPr>
                    </a:p>
                  </a:txBody>
                  <a:tcPr marT="91425" marB="91425" marR="91425" marL="91425" anchor="ctr">
                    <a:lnB cap="flat" cmpd="sng" w="9525">
                      <a:solidFill>
                        <a:srgbClr val="9E9E9E"/>
                      </a:solidFill>
                      <a:prstDash val="solid"/>
                      <a:round/>
                      <a:headEnd len="sm" w="sm" type="none"/>
                      <a:tailEnd len="sm" w="sm" type="none"/>
                    </a:lnB>
                  </a:tcPr>
                </a:tc>
                <a:tc hMerge="1"/>
                <a:tc hMerge="1"/>
                <a:tc hMerge="1"/>
                <a:tc hMerge="1"/>
              </a:tr>
              <a:tr h="476375">
                <a:tc vMerge="1"/>
                <a:tc vMerge="1"/>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3"/>
                        </a:rPr>
                        <a:t>Smoothies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4"/>
                        </a:rPr>
                        <a:t>Making a moving story book</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5"/>
                        </a:rPr>
                        <a:t>Constructing a windmill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6"/>
                        </a:rPr>
                        <a:t>Puppets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7"/>
                        </a:rPr>
                        <a:t>Wheels and axles</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8"/>
                        </a:rPr>
                        <a:t>Fairground wheel</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a:solidFill>
                            <a:schemeClr val="hlink"/>
                          </a:solidFill>
                          <a:latin typeface="Lato"/>
                          <a:ea typeface="Lato"/>
                          <a:cs typeface="Lato"/>
                          <a:sym typeface="Lato"/>
                          <a:hlinkClick r:id="rId9"/>
                        </a:rPr>
                        <a:t>B</a:t>
                      </a:r>
                      <a:r>
                        <a:rPr lang="en-GB" sz="800" u="sng" cap="none" strike="noStrike">
                          <a:solidFill>
                            <a:schemeClr val="hlink"/>
                          </a:solidFill>
                          <a:latin typeface="Lato"/>
                          <a:ea typeface="Lato"/>
                          <a:cs typeface="Lato"/>
                          <a:sym typeface="Lato"/>
                          <a:hlinkClick r:id="rId10"/>
                        </a:rPr>
                        <a:t>alanced diet</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1"/>
                        </a:rPr>
                        <a:t>Making a moving monster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2"/>
                        </a:rPr>
                        <a:t>Baby bear’s chair</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c>
                  <a:txBody>
                    <a:bodyPr/>
                    <a:lstStyle/>
                    <a:p>
                      <a:pPr indent="0" lvl="0" marL="0" marR="0" rtl="0" algn="ctr">
                        <a:lnSpc>
                          <a:spcPct val="115000"/>
                        </a:lnSpc>
                        <a:spcBef>
                          <a:spcPts val="0"/>
                        </a:spcBef>
                        <a:spcAft>
                          <a:spcPts val="0"/>
                        </a:spcAft>
                        <a:buClr>
                          <a:srgbClr val="000000"/>
                        </a:buClr>
                        <a:buSzPts val="800"/>
                        <a:buFont typeface="Arial"/>
                        <a:buNone/>
                      </a:pPr>
                      <a:r>
                        <a:rPr lang="en-GB" sz="800" u="none" cap="none" strike="noStrike">
                          <a:solidFill>
                            <a:srgbClr val="000000"/>
                          </a:solidFill>
                        </a:rPr>
                        <a:t>*</a:t>
                      </a:r>
                      <a:r>
                        <a:rPr lang="en-GB" sz="800" u="sng" cap="none" strike="noStrike">
                          <a:solidFill>
                            <a:schemeClr val="hlink"/>
                          </a:solidFill>
                          <a:latin typeface="Lato"/>
                          <a:ea typeface="Lato"/>
                          <a:cs typeface="Lato"/>
                          <a:sym typeface="Lato"/>
                          <a:hlinkClick r:id="rId13"/>
                        </a:rPr>
                        <a:t>Pouches </a:t>
                      </a:r>
                      <a:endParaRPr sz="8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solidFill>
                      <a:srgbClr val="F3F3F3"/>
                    </a:solidFill>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wide range of cultural influences that have shaped their own heritage and that of others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Understanding and appreciation of the range of different cultures in the school and further afield as an essential element of their preparation for life in modern Britain</a:t>
                      </a:r>
                      <a:endParaRPr sz="900" u="none" cap="none" strike="noStrike">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Ability to recognise, and value, the things we share in common across cultural, religious, ethnic and socio-economic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Knowledge of Britain’s democratic parliamentary system and its central role in shaping our history and values, and in continuing to develop Britain.</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7932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Willingness to participate in and respond positively to artistic, musical, sporting and cultural opportunities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rPr lang="en-GB" sz="1400" u="none" cap="none" strike="noStrike">
                          <a:solidFill>
                            <a:schemeClr val="accent5"/>
                          </a:solidFill>
                          <a:latin typeface="Lato"/>
                          <a:ea typeface="Lato"/>
                          <a:cs typeface="Lato"/>
                          <a:sym typeface="Lato"/>
                        </a:rPr>
                        <a:t>✔</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991325">
                <a:tc vMerge="1"/>
                <a:tc>
                  <a:txBody>
                    <a:bodyPr/>
                    <a:lstStyle/>
                    <a:p>
                      <a:pPr indent="0" lvl="0" marL="0" marR="0" rtl="0" algn="l">
                        <a:lnSpc>
                          <a:spcPct val="115000"/>
                        </a:lnSpc>
                        <a:spcBef>
                          <a:spcPts val="0"/>
                        </a:spcBef>
                        <a:spcAft>
                          <a:spcPts val="0"/>
                        </a:spcAft>
                        <a:buClr>
                          <a:srgbClr val="000000"/>
                        </a:buClr>
                        <a:buSzPts val="900"/>
                        <a:buFont typeface="Arial"/>
                        <a:buNone/>
                      </a:pPr>
                      <a:r>
                        <a:rPr lang="en-GB" sz="900" u="none" cap="none" strike="noStrike">
                          <a:solidFill>
                            <a:srgbClr val="333333"/>
                          </a:solidFill>
                          <a:latin typeface="Lato"/>
                          <a:ea typeface="Lato"/>
                          <a:cs typeface="Lato"/>
                          <a:sym typeface="Lato"/>
                        </a:rPr>
                        <a:t>Interest in exploring, improving understanding of and showing respect for different faiths and cultural diversity and the extent to which they understand, accept and respect diversity. This is shown by their respect and attitudes towards different religious, ethnic and socio-economic groups in the local, national and global communities</a:t>
                      </a:r>
                      <a:endParaRPr sz="900" u="none" cap="none" strike="noStrike">
                        <a:solidFill>
                          <a:srgbClr val="333333"/>
                        </a:solidFill>
                        <a:latin typeface="Lato"/>
                        <a:ea typeface="Lato"/>
                        <a:cs typeface="Lato"/>
                        <a:sym typeface="Lato"/>
                      </a:endParaRPr>
                    </a:p>
                  </a:txBody>
                  <a:tcPr marT="91425" marB="91425" marR="91425" marL="91425" anchor="ct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solidFill>
                          <a:schemeClr val="accent5"/>
                        </a:solidFill>
                        <a:latin typeface="Lato"/>
                        <a:ea typeface="Lato"/>
                        <a:cs typeface="Lato"/>
                        <a:sym typeface="La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55" name="Google Shape;155;p15"/>
          <p:cNvSpPr txBox="1"/>
          <p:nvPr>
            <p:ph idx="2" type="subTitle"/>
          </p:nvPr>
        </p:nvSpPr>
        <p:spPr>
          <a:xfrm>
            <a:off x="3528450" y="7122058"/>
            <a:ext cx="3635100" cy="277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000"/>
              <a:buNone/>
            </a:pPr>
            <a:r>
              <a:rPr lang="en-GB"/>
              <a:t>SMSC and British Values mapping</a:t>
            </a:r>
            <a:endParaRPr/>
          </a:p>
        </p:txBody>
      </p:sp>
      <p:sp>
        <p:nvSpPr>
          <p:cNvPr id="156" name="Google Shape;156;p15"/>
          <p:cNvSpPr txBox="1"/>
          <p:nvPr>
            <p:ph idx="12" type="sldNum"/>
          </p:nvPr>
        </p:nvSpPr>
        <p:spPr>
          <a:xfrm>
            <a:off x="10005373" y="7098616"/>
            <a:ext cx="641700" cy="578700"/>
          </a:xfrm>
          <a:prstGeom prst="rect">
            <a:avLst/>
          </a:prstGeom>
          <a:noFill/>
          <a:ln>
            <a:noFill/>
          </a:ln>
        </p:spPr>
        <p:txBody>
          <a:bodyPr anchorCtr="0" anchor="t" bIns="104875" lIns="104875" spcFirstLastPara="1" rIns="104875" wrap="square" tIns="104875">
            <a:no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A4 Landscape Templat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