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259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20B2-8145-48B0-8D2C-9C2FF62C0B18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29AA-3106-4891-A1F5-349D22F4A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26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20B2-8145-48B0-8D2C-9C2FF62C0B18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29AA-3106-4891-A1F5-349D22F4A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135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20B2-8145-48B0-8D2C-9C2FF62C0B18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29AA-3106-4891-A1F5-349D22F4A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39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20B2-8145-48B0-8D2C-9C2FF62C0B18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29AA-3106-4891-A1F5-349D22F4A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07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20B2-8145-48B0-8D2C-9C2FF62C0B18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29AA-3106-4891-A1F5-349D22F4A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59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20B2-8145-48B0-8D2C-9C2FF62C0B18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29AA-3106-4891-A1F5-349D22F4A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53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20B2-8145-48B0-8D2C-9C2FF62C0B18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29AA-3106-4891-A1F5-349D22F4A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822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20B2-8145-48B0-8D2C-9C2FF62C0B18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29AA-3106-4891-A1F5-349D22F4A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071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20B2-8145-48B0-8D2C-9C2FF62C0B18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29AA-3106-4891-A1F5-349D22F4A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52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20B2-8145-48B0-8D2C-9C2FF62C0B18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29AA-3106-4891-A1F5-349D22F4A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169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20B2-8145-48B0-8D2C-9C2FF62C0B18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29AA-3106-4891-A1F5-349D22F4A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30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720B2-8145-48B0-8D2C-9C2FF62C0B18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E29AA-3106-4891-A1F5-349D22F4A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55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50BCFD-3CB4-4C5F-9D6F-1228A80134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40" t="10000" r="6640" b="12400"/>
          <a:stretch/>
        </p:blipFill>
        <p:spPr>
          <a:xfrm>
            <a:off x="606781" y="1598738"/>
            <a:ext cx="894635" cy="8474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3C8264-5457-414E-BED7-512DF7BCE834}"/>
              </a:ext>
            </a:extLst>
          </p:cNvPr>
          <p:cNvSpPr txBox="1"/>
          <p:nvPr/>
        </p:nvSpPr>
        <p:spPr>
          <a:xfrm>
            <a:off x="638532" y="672908"/>
            <a:ext cx="5580935" cy="6297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800" kern="140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I am an Early Years </a:t>
            </a:r>
            <a:r>
              <a:rPr lang="en-GB" sz="3200" b="1" kern="140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ill Sans MT" panose="020B0502020104020203" pitchFamily="34" charset="0"/>
              </a:rPr>
              <a:t>Artist</a:t>
            </a:r>
            <a:r>
              <a:rPr lang="en-GB" sz="2800" kern="1400" dirty="0">
                <a:ln>
                  <a:noFill/>
                </a:ln>
                <a:solidFill>
                  <a:srgbClr val="00B050"/>
                </a:solidFill>
                <a:effectLst/>
                <a:latin typeface="Gill Sans MT" panose="020B0502020104020203" pitchFamily="34" charset="0"/>
              </a:rPr>
              <a:t> </a:t>
            </a:r>
            <a:r>
              <a:rPr lang="en-GB" sz="2800" kern="140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because..</a:t>
            </a:r>
            <a:endParaRPr lang="en-GB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90BA29D-3BB9-41AD-9BF9-25F4F61793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74" t="60239" r="35403" b="4466"/>
          <a:stretch/>
        </p:blipFill>
        <p:spPr>
          <a:xfrm rot="20881457">
            <a:off x="397963" y="6108701"/>
            <a:ext cx="1049541" cy="6297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A977DC2-C036-4433-A04B-20E8C7687AD3}"/>
              </a:ext>
            </a:extLst>
          </p:cNvPr>
          <p:cNvSpPr txBox="1"/>
          <p:nvPr/>
        </p:nvSpPr>
        <p:spPr>
          <a:xfrm>
            <a:off x="5105400" y="6972300"/>
            <a:ext cx="1422400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can safely use and explore a variety of materials.</a:t>
            </a:r>
          </a:p>
          <a:p>
            <a:endParaRPr lang="en-GB" sz="1000" dirty="0"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C7E170-6652-44CB-9CC6-BAAE1CFCA120}"/>
              </a:ext>
            </a:extLst>
          </p:cNvPr>
          <p:cNvSpPr txBox="1"/>
          <p:nvPr/>
        </p:nvSpPr>
        <p:spPr>
          <a:xfrm>
            <a:off x="211533" y="6752615"/>
            <a:ext cx="1422400" cy="861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can use a range of small tools including paintbrushes and cutlery. </a:t>
            </a:r>
          </a:p>
          <a:p>
            <a:endParaRPr lang="en-GB" sz="1000" dirty="0"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BA83F4-B031-457E-99AD-09035EAFD29B}"/>
              </a:ext>
            </a:extLst>
          </p:cNvPr>
          <p:cNvSpPr txBox="1"/>
          <p:nvPr/>
        </p:nvSpPr>
        <p:spPr>
          <a:xfrm>
            <a:off x="330201" y="2552700"/>
            <a:ext cx="1422400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can use tools and techniques to experiment with colour  and design.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03229B-8BA8-4F7C-88A9-1A77E27EB3A4}"/>
              </a:ext>
            </a:extLst>
          </p:cNvPr>
          <p:cNvSpPr txBox="1"/>
          <p:nvPr/>
        </p:nvSpPr>
        <p:spPr>
          <a:xfrm>
            <a:off x="4636962" y="2666895"/>
            <a:ext cx="1422400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can share creations, explaining the method I have used.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42D9229-25C9-48FB-B4BD-166B36220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444767" y="6065762"/>
            <a:ext cx="774700" cy="7747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DAF611A-88EC-4A86-868B-8767BAA8C943}"/>
              </a:ext>
            </a:extLst>
          </p:cNvPr>
          <p:cNvSpPr txBox="1"/>
          <p:nvPr/>
        </p:nvSpPr>
        <p:spPr>
          <a:xfrm>
            <a:off x="2592208" y="2199974"/>
            <a:ext cx="1422400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know how to create a collage.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405382-4965-4BA9-BBB7-D11636D95D3E}"/>
              </a:ext>
            </a:extLst>
          </p:cNvPr>
          <p:cNvSpPr txBox="1"/>
          <p:nvPr/>
        </p:nvSpPr>
        <p:spPr>
          <a:xfrm>
            <a:off x="2592208" y="4016074"/>
            <a:ext cx="1422400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know how to use a variety of paints ands brushes.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EB3950-8C84-434B-BB97-F271B999E06E}"/>
              </a:ext>
            </a:extLst>
          </p:cNvPr>
          <p:cNvSpPr txBox="1"/>
          <p:nvPr/>
        </p:nvSpPr>
        <p:spPr>
          <a:xfrm>
            <a:off x="2592208" y="5520595"/>
            <a:ext cx="1422400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know how to mould to a shape.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2F82F89-B857-4F06-8F59-7D53CDFC43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40" t="10000" r="6640" b="12400"/>
          <a:stretch/>
        </p:blipFill>
        <p:spPr>
          <a:xfrm>
            <a:off x="4937482" y="1696105"/>
            <a:ext cx="894635" cy="8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26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50BCFD-3CB4-4C5F-9D6F-1228A80134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40" t="10000" r="6640" b="12400"/>
          <a:stretch/>
        </p:blipFill>
        <p:spPr>
          <a:xfrm>
            <a:off x="606781" y="1598738"/>
            <a:ext cx="894635" cy="8474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3C8264-5457-414E-BED7-512DF7BCE834}"/>
              </a:ext>
            </a:extLst>
          </p:cNvPr>
          <p:cNvSpPr txBox="1"/>
          <p:nvPr/>
        </p:nvSpPr>
        <p:spPr>
          <a:xfrm>
            <a:off x="1030109" y="661516"/>
            <a:ext cx="5012968" cy="6297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800" kern="140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I am a Year 1 </a:t>
            </a:r>
            <a:r>
              <a:rPr lang="en-GB" sz="3200" b="1" kern="140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ill Sans MT" panose="020B0502020104020203" pitchFamily="34" charset="0"/>
              </a:rPr>
              <a:t>Artist</a:t>
            </a:r>
            <a:r>
              <a:rPr lang="en-GB" sz="2800" kern="1400" dirty="0">
                <a:ln>
                  <a:noFill/>
                </a:ln>
                <a:solidFill>
                  <a:srgbClr val="00B050"/>
                </a:solidFill>
                <a:effectLst/>
                <a:latin typeface="Gill Sans MT" panose="020B0502020104020203" pitchFamily="34" charset="0"/>
              </a:rPr>
              <a:t> </a:t>
            </a:r>
            <a:r>
              <a:rPr lang="en-GB" sz="2800" kern="140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because..</a:t>
            </a:r>
            <a:endParaRPr lang="en-GB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7A83E3-88FD-453E-B3D7-05A3A4EAF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598738"/>
            <a:ext cx="953962" cy="9539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0BA29D-3BB9-41AD-9BF9-25F4F61793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74" t="60239" r="35403" b="4466"/>
          <a:stretch/>
        </p:blipFill>
        <p:spPr>
          <a:xfrm rot="20881457">
            <a:off x="397963" y="6108701"/>
            <a:ext cx="1049541" cy="6297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A977DC2-C036-4433-A04B-20E8C7687AD3}"/>
              </a:ext>
            </a:extLst>
          </p:cNvPr>
          <p:cNvSpPr txBox="1"/>
          <p:nvPr/>
        </p:nvSpPr>
        <p:spPr>
          <a:xfrm>
            <a:off x="5105400" y="6972300"/>
            <a:ext cx="1422400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can cut and tear straight and curved lines from a range of materials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C7E170-6652-44CB-9CC6-BAAE1CFCA120}"/>
              </a:ext>
            </a:extLst>
          </p:cNvPr>
          <p:cNvSpPr txBox="1"/>
          <p:nvPr/>
        </p:nvSpPr>
        <p:spPr>
          <a:xfrm>
            <a:off x="211533" y="6752615"/>
            <a:ext cx="1422400" cy="55399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can mould malleable materials to create shapes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BA83F4-B031-457E-99AD-09035EAFD29B}"/>
              </a:ext>
            </a:extLst>
          </p:cNvPr>
          <p:cNvSpPr txBox="1"/>
          <p:nvPr/>
        </p:nvSpPr>
        <p:spPr>
          <a:xfrm>
            <a:off x="330201" y="2552700"/>
            <a:ext cx="1422400" cy="116955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can use lines and marks to create an increasing range of shapes.</a:t>
            </a:r>
          </a:p>
          <a:p>
            <a:endParaRPr lang="en-GB" sz="1000" dirty="0">
              <a:latin typeface="Comic Sans MS" panose="030F0702030302020204" pitchFamily="66" charset="0"/>
            </a:endParaRPr>
          </a:p>
          <a:p>
            <a:r>
              <a:rPr lang="en-GB" sz="1000" dirty="0">
                <a:latin typeface="Comic Sans MS" panose="030F0702030302020204" pitchFamily="66" charset="0"/>
              </a:rPr>
              <a:t>I can mix and match basic colours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03229B-8BA8-4F7C-88A9-1A77E27EB3A4}"/>
              </a:ext>
            </a:extLst>
          </p:cNvPr>
          <p:cNvSpPr txBox="1"/>
          <p:nvPr/>
        </p:nvSpPr>
        <p:spPr>
          <a:xfrm>
            <a:off x="4636962" y="2666895"/>
            <a:ext cx="1422400" cy="55399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can create printed patterns and textures for collage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42D9229-25C9-48FB-B4BD-166B36220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444767" y="6065762"/>
            <a:ext cx="774700" cy="7747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DAF611A-88EC-4A86-868B-8767BAA8C943}"/>
              </a:ext>
            </a:extLst>
          </p:cNvPr>
          <p:cNvSpPr txBox="1"/>
          <p:nvPr/>
        </p:nvSpPr>
        <p:spPr>
          <a:xfrm>
            <a:off x="2592208" y="3877573"/>
            <a:ext cx="1422400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know artwork can record how they feel as well as what they have seen, experienced and imagined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405382-4965-4BA9-BBB7-D11636D95D3E}"/>
              </a:ext>
            </a:extLst>
          </p:cNvPr>
          <p:cNvSpPr txBox="1"/>
          <p:nvPr/>
        </p:nvSpPr>
        <p:spPr>
          <a:xfrm>
            <a:off x="2566808" y="2271253"/>
            <a:ext cx="1422400" cy="86177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know the names of  primary colours and can mix them to create secondary colours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EB3950-8C84-434B-BB97-F271B999E06E}"/>
              </a:ext>
            </a:extLst>
          </p:cNvPr>
          <p:cNvSpPr txBox="1"/>
          <p:nvPr/>
        </p:nvSpPr>
        <p:spPr>
          <a:xfrm>
            <a:off x="2592208" y="5520595"/>
            <a:ext cx="1422400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know the names of tools, techniques and some of the visual elements </a:t>
            </a:r>
          </a:p>
        </p:txBody>
      </p:sp>
    </p:spTree>
    <p:extLst>
      <p:ext uri="{BB962C8B-B14F-4D97-AF65-F5344CB8AC3E}">
        <p14:creationId xmlns:p14="http://schemas.microsoft.com/office/powerpoint/2010/main" val="1209143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50BCFD-3CB4-4C5F-9D6F-1228A80134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40" t="10000" r="6640" b="12400"/>
          <a:stretch/>
        </p:blipFill>
        <p:spPr>
          <a:xfrm>
            <a:off x="606781" y="1598738"/>
            <a:ext cx="894635" cy="8474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3C8264-5457-414E-BED7-512DF7BCE834}"/>
              </a:ext>
            </a:extLst>
          </p:cNvPr>
          <p:cNvSpPr txBox="1"/>
          <p:nvPr/>
        </p:nvSpPr>
        <p:spPr>
          <a:xfrm>
            <a:off x="1030109" y="661516"/>
            <a:ext cx="5012968" cy="6297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800" kern="140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I am a Year 2 </a:t>
            </a:r>
            <a:r>
              <a:rPr lang="en-GB" sz="3200" b="1" kern="140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ill Sans MT" panose="020B0502020104020203" pitchFamily="34" charset="0"/>
              </a:rPr>
              <a:t>Artist</a:t>
            </a:r>
            <a:r>
              <a:rPr lang="en-GB" sz="2800" kern="1400" dirty="0">
                <a:ln>
                  <a:noFill/>
                </a:ln>
                <a:solidFill>
                  <a:srgbClr val="00B050"/>
                </a:solidFill>
                <a:effectLst/>
                <a:latin typeface="Gill Sans MT" panose="020B0502020104020203" pitchFamily="34" charset="0"/>
              </a:rPr>
              <a:t> </a:t>
            </a:r>
            <a:r>
              <a:rPr lang="en-GB" sz="2800" kern="140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because..</a:t>
            </a:r>
            <a:endParaRPr lang="en-GB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7A83E3-88FD-453E-B3D7-05A3A4EAF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598738"/>
            <a:ext cx="953962" cy="9539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0BA29D-3BB9-41AD-9BF9-25F4F61793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74" t="60239" r="35403" b="4466"/>
          <a:stretch/>
        </p:blipFill>
        <p:spPr>
          <a:xfrm rot="20881457">
            <a:off x="397963" y="6108701"/>
            <a:ext cx="1049541" cy="6297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A977DC2-C036-4433-A04B-20E8C7687AD3}"/>
              </a:ext>
            </a:extLst>
          </p:cNvPr>
          <p:cNvSpPr txBox="1"/>
          <p:nvPr/>
        </p:nvSpPr>
        <p:spPr>
          <a:xfrm>
            <a:off x="5105400" y="6972300"/>
            <a:ext cx="1422400" cy="55399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can weave with paper and card </a:t>
            </a:r>
          </a:p>
          <a:p>
            <a:endParaRPr lang="en-GB" sz="1000" dirty="0"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C7E170-6652-44CB-9CC6-BAAE1CFCA120}"/>
              </a:ext>
            </a:extLst>
          </p:cNvPr>
          <p:cNvSpPr txBox="1"/>
          <p:nvPr/>
        </p:nvSpPr>
        <p:spPr>
          <a:xfrm>
            <a:off x="211533" y="6752615"/>
            <a:ext cx="1422400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can use rolling, pushing and pinching to create different shapes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BA83F4-B031-457E-99AD-09035EAFD29B}"/>
              </a:ext>
            </a:extLst>
          </p:cNvPr>
          <p:cNvSpPr txBox="1"/>
          <p:nvPr/>
        </p:nvSpPr>
        <p:spPr>
          <a:xfrm>
            <a:off x="330201" y="2552700"/>
            <a:ext cx="1422400" cy="1477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can develop use and control of a pencil, changing pressure and grip</a:t>
            </a:r>
          </a:p>
          <a:p>
            <a:endParaRPr lang="en-GB" sz="1000" dirty="0">
              <a:latin typeface="Comic Sans MS" panose="030F0702030302020204" pitchFamily="66" charset="0"/>
            </a:endParaRPr>
          </a:p>
          <a:p>
            <a:r>
              <a:rPr lang="en-GB" sz="1000" dirty="0">
                <a:latin typeface="Comic Sans MS" panose="030F0702030302020204" pitchFamily="66" charset="0"/>
              </a:rPr>
              <a:t>I can 'colour in' accurately with paint as well as drawing materials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03229B-8BA8-4F7C-88A9-1A77E27EB3A4}"/>
              </a:ext>
            </a:extLst>
          </p:cNvPr>
          <p:cNvSpPr txBox="1"/>
          <p:nvPr/>
        </p:nvSpPr>
        <p:spPr>
          <a:xfrm>
            <a:off x="4636962" y="2666895"/>
            <a:ext cx="1422400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can use a variety of tools to create pattern on a monoprint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42D9229-25C9-48FB-B4BD-166B36220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444767" y="6065762"/>
            <a:ext cx="774700" cy="7747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DAF611A-88EC-4A86-868B-8767BAA8C943}"/>
              </a:ext>
            </a:extLst>
          </p:cNvPr>
          <p:cNvSpPr txBox="1"/>
          <p:nvPr/>
        </p:nvSpPr>
        <p:spPr>
          <a:xfrm>
            <a:off x="2592208" y="2199974"/>
            <a:ext cx="1422400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know how to mix different colours using appropriate vocabulary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405382-4965-4BA9-BBB7-D11636D95D3E}"/>
              </a:ext>
            </a:extLst>
          </p:cNvPr>
          <p:cNvSpPr txBox="1"/>
          <p:nvPr/>
        </p:nvSpPr>
        <p:spPr>
          <a:xfrm>
            <a:off x="2592208" y="3629452"/>
            <a:ext cx="1422400" cy="116955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know  how to recognize and describe some simple characteristics of </a:t>
            </a:r>
          </a:p>
          <a:p>
            <a:r>
              <a:rPr lang="en-GB" sz="1000" dirty="0">
                <a:latin typeface="Comic Sans MS" panose="030F0702030302020204" pitchFamily="66" charset="0"/>
              </a:rPr>
              <a:t>different kinds of art, craft and design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EB3950-8C84-434B-BB97-F271B999E06E}"/>
              </a:ext>
            </a:extLst>
          </p:cNvPr>
          <p:cNvSpPr txBox="1"/>
          <p:nvPr/>
        </p:nvSpPr>
        <p:spPr>
          <a:xfrm>
            <a:off x="2592208" y="5304695"/>
            <a:ext cx="1422400" cy="86177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know that media can be used in different ways and that art is personal to me.</a:t>
            </a:r>
          </a:p>
        </p:txBody>
      </p:sp>
    </p:spTree>
    <p:extLst>
      <p:ext uri="{BB962C8B-B14F-4D97-AF65-F5344CB8AC3E}">
        <p14:creationId xmlns:p14="http://schemas.microsoft.com/office/powerpoint/2010/main" val="3414441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50BCFD-3CB4-4C5F-9D6F-1228A80134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40" t="10000" r="6640" b="12400"/>
          <a:stretch/>
        </p:blipFill>
        <p:spPr>
          <a:xfrm>
            <a:off x="606781" y="1598738"/>
            <a:ext cx="894635" cy="8474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3C8264-5457-414E-BED7-512DF7BCE834}"/>
              </a:ext>
            </a:extLst>
          </p:cNvPr>
          <p:cNvSpPr txBox="1"/>
          <p:nvPr/>
        </p:nvSpPr>
        <p:spPr>
          <a:xfrm>
            <a:off x="1030109" y="661516"/>
            <a:ext cx="5012968" cy="6297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800" kern="140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I am a Year 3 </a:t>
            </a:r>
            <a:r>
              <a:rPr lang="en-GB" sz="3200" b="1" kern="140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ill Sans MT" panose="020B0502020104020203" pitchFamily="34" charset="0"/>
              </a:rPr>
              <a:t>Artist</a:t>
            </a:r>
            <a:r>
              <a:rPr lang="en-GB" sz="2800" kern="1400" dirty="0">
                <a:ln>
                  <a:noFill/>
                </a:ln>
                <a:solidFill>
                  <a:srgbClr val="00B050"/>
                </a:solidFill>
                <a:effectLst/>
                <a:latin typeface="Gill Sans MT" panose="020B0502020104020203" pitchFamily="34" charset="0"/>
              </a:rPr>
              <a:t> </a:t>
            </a:r>
            <a:r>
              <a:rPr lang="en-GB" sz="2800" kern="140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because..</a:t>
            </a:r>
            <a:endParaRPr lang="en-GB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7A83E3-88FD-453E-B3D7-05A3A4EAF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598738"/>
            <a:ext cx="953962" cy="9539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0BA29D-3BB9-41AD-9BF9-25F4F61793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74" t="60239" r="35403" b="4466"/>
          <a:stretch/>
        </p:blipFill>
        <p:spPr>
          <a:xfrm rot="20881457">
            <a:off x="397963" y="6108701"/>
            <a:ext cx="1049541" cy="6297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A977DC2-C036-4433-A04B-20E8C7687AD3}"/>
              </a:ext>
            </a:extLst>
          </p:cNvPr>
          <p:cNvSpPr txBox="1"/>
          <p:nvPr/>
        </p:nvSpPr>
        <p:spPr>
          <a:xfrm>
            <a:off x="5105400" y="6972300"/>
            <a:ext cx="1422400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can tear and cut paper to pre-determined strips and shapes.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C7E170-6652-44CB-9CC6-BAAE1CFCA120}"/>
              </a:ext>
            </a:extLst>
          </p:cNvPr>
          <p:cNvSpPr txBox="1"/>
          <p:nvPr/>
        </p:nvSpPr>
        <p:spPr>
          <a:xfrm>
            <a:off x="211533" y="6752615"/>
            <a:ext cx="1422400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can build and construct structures from a wide range of materials and objects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BA83F4-B031-457E-99AD-09035EAFD29B}"/>
              </a:ext>
            </a:extLst>
          </p:cNvPr>
          <p:cNvSpPr txBox="1"/>
          <p:nvPr/>
        </p:nvSpPr>
        <p:spPr>
          <a:xfrm>
            <a:off x="330201" y="2552700"/>
            <a:ext cx="1422400" cy="163121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can use observational drawing skills to draw with more accuracy and detail </a:t>
            </a:r>
          </a:p>
          <a:p>
            <a:endParaRPr lang="en-GB" sz="1000" dirty="0">
              <a:latin typeface="Comic Sans MS" panose="030F0702030302020204" pitchFamily="66" charset="0"/>
            </a:endParaRPr>
          </a:p>
          <a:p>
            <a:r>
              <a:rPr lang="en-GB" sz="1000" dirty="0">
                <a:latin typeface="Comic Sans MS" panose="030F0702030302020204" pitchFamily="66" charset="0"/>
              </a:rPr>
              <a:t>I can use a variety of materials to explore line, tone and pattern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03229B-8BA8-4F7C-88A9-1A77E27EB3A4}"/>
              </a:ext>
            </a:extLst>
          </p:cNvPr>
          <p:cNvSpPr txBox="1"/>
          <p:nvPr/>
        </p:nvSpPr>
        <p:spPr>
          <a:xfrm>
            <a:off x="4636962" y="2666895"/>
            <a:ext cx="1422400" cy="55399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can print to make pictures, patterns and/or textures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42D9229-25C9-48FB-B4BD-166B36220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444767" y="6065762"/>
            <a:ext cx="774700" cy="7747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DAF611A-88EC-4A86-868B-8767BAA8C943}"/>
              </a:ext>
            </a:extLst>
          </p:cNvPr>
          <p:cNvSpPr txBox="1"/>
          <p:nvPr/>
        </p:nvSpPr>
        <p:spPr>
          <a:xfrm>
            <a:off x="2592208" y="2199974"/>
            <a:ext cx="1422400" cy="86177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know how to describe harmonising and complementary colours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405382-4965-4BA9-BBB7-D11636D95D3E}"/>
              </a:ext>
            </a:extLst>
          </p:cNvPr>
          <p:cNvSpPr txBox="1"/>
          <p:nvPr/>
        </p:nvSpPr>
        <p:spPr>
          <a:xfrm>
            <a:off x="2592208" y="4016074"/>
            <a:ext cx="1422400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know that different elements can be combined to create works of art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EB3950-8C84-434B-BB97-F271B999E06E}"/>
              </a:ext>
            </a:extLst>
          </p:cNvPr>
          <p:cNvSpPr txBox="1"/>
          <p:nvPr/>
        </p:nvSpPr>
        <p:spPr>
          <a:xfrm>
            <a:off x="2592208" y="5520595"/>
            <a:ext cx="1422400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know I can improve over time with practice</a:t>
            </a:r>
          </a:p>
        </p:txBody>
      </p:sp>
    </p:spTree>
    <p:extLst>
      <p:ext uri="{BB962C8B-B14F-4D97-AF65-F5344CB8AC3E}">
        <p14:creationId xmlns:p14="http://schemas.microsoft.com/office/powerpoint/2010/main" val="4219141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50BCFD-3CB4-4C5F-9D6F-1228A80134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40" t="10000" r="6640" b="12400"/>
          <a:stretch/>
        </p:blipFill>
        <p:spPr>
          <a:xfrm>
            <a:off x="606781" y="1598738"/>
            <a:ext cx="894635" cy="8474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3C8264-5457-414E-BED7-512DF7BCE834}"/>
              </a:ext>
            </a:extLst>
          </p:cNvPr>
          <p:cNvSpPr txBox="1"/>
          <p:nvPr/>
        </p:nvSpPr>
        <p:spPr>
          <a:xfrm>
            <a:off x="1030109" y="661516"/>
            <a:ext cx="5012968" cy="6297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800" kern="140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I am a Year 4 </a:t>
            </a:r>
            <a:r>
              <a:rPr lang="en-GB" sz="3200" b="1" kern="140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ill Sans MT" panose="020B0502020104020203" pitchFamily="34" charset="0"/>
              </a:rPr>
              <a:t>Artist</a:t>
            </a:r>
            <a:r>
              <a:rPr lang="en-GB" sz="2800" kern="1400" dirty="0">
                <a:ln>
                  <a:noFill/>
                </a:ln>
                <a:solidFill>
                  <a:srgbClr val="00B050"/>
                </a:solidFill>
                <a:effectLst/>
                <a:latin typeface="Gill Sans MT" panose="020B0502020104020203" pitchFamily="34" charset="0"/>
              </a:rPr>
              <a:t> </a:t>
            </a:r>
            <a:r>
              <a:rPr lang="en-GB" sz="2800" kern="140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because..</a:t>
            </a:r>
            <a:endParaRPr lang="en-GB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7A83E3-88FD-453E-B3D7-05A3A4EAF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598738"/>
            <a:ext cx="953962" cy="9539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0BA29D-3BB9-41AD-9BF9-25F4F61793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74" t="60239" r="35403" b="4466"/>
          <a:stretch/>
        </p:blipFill>
        <p:spPr>
          <a:xfrm rot="20881457">
            <a:off x="397963" y="6108701"/>
            <a:ext cx="1049541" cy="6297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A977DC2-C036-4433-A04B-20E8C7687AD3}"/>
              </a:ext>
            </a:extLst>
          </p:cNvPr>
          <p:cNvSpPr txBox="1"/>
          <p:nvPr/>
        </p:nvSpPr>
        <p:spPr>
          <a:xfrm>
            <a:off x="5105400" y="6972300"/>
            <a:ext cx="1422400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can experiment with materials to achieve new textures and colours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C7E170-6652-44CB-9CC6-BAAE1CFCA120}"/>
              </a:ext>
            </a:extLst>
          </p:cNvPr>
          <p:cNvSpPr txBox="1"/>
          <p:nvPr/>
        </p:nvSpPr>
        <p:spPr>
          <a:xfrm>
            <a:off x="211533" y="6752615"/>
            <a:ext cx="1422400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can use simple techniques for building and joining clay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BA83F4-B031-457E-99AD-09035EAFD29B}"/>
              </a:ext>
            </a:extLst>
          </p:cNvPr>
          <p:cNvSpPr txBox="1"/>
          <p:nvPr/>
        </p:nvSpPr>
        <p:spPr>
          <a:xfrm>
            <a:off x="330201" y="2552700"/>
            <a:ext cx="1422400" cy="163121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can use shading and tone with increasing confidence.</a:t>
            </a:r>
          </a:p>
          <a:p>
            <a:endParaRPr lang="en-GB" sz="1000" dirty="0">
              <a:latin typeface="Comic Sans MS" panose="030F0702030302020204" pitchFamily="66" charset="0"/>
            </a:endParaRPr>
          </a:p>
          <a:p>
            <a:r>
              <a:rPr lang="en-GB" sz="1000" dirty="0">
                <a:latin typeface="Comic Sans MS" panose="030F0702030302020204" pitchFamily="66" charset="0"/>
              </a:rPr>
              <a:t>I can begin to adapt and apply colours to achieve tonal effects, patterns and textures.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03229B-8BA8-4F7C-88A9-1A77E27EB3A4}"/>
              </a:ext>
            </a:extLst>
          </p:cNvPr>
          <p:cNvSpPr txBox="1"/>
          <p:nvPr/>
        </p:nvSpPr>
        <p:spPr>
          <a:xfrm>
            <a:off x="4636962" y="2666895"/>
            <a:ext cx="1422400" cy="116955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can develop monoprints to show use of line, pattern ad texture </a:t>
            </a:r>
          </a:p>
          <a:p>
            <a:endParaRPr lang="en-GB" sz="1000" dirty="0">
              <a:latin typeface="Comic Sans MS" panose="030F0702030302020204" pitchFamily="66" charset="0"/>
            </a:endParaRPr>
          </a:p>
          <a:p>
            <a:r>
              <a:rPr lang="en-GB" sz="1000" dirty="0">
                <a:latin typeface="Comic Sans MS" panose="030F0702030302020204" pitchFamily="66" charset="0"/>
              </a:rPr>
              <a:t>Combine printing with other media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42D9229-25C9-48FB-B4BD-166B36220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444767" y="6065762"/>
            <a:ext cx="774700" cy="7747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DAF611A-88EC-4A86-868B-8767BAA8C943}"/>
              </a:ext>
            </a:extLst>
          </p:cNvPr>
          <p:cNvSpPr txBox="1"/>
          <p:nvPr/>
        </p:nvSpPr>
        <p:spPr>
          <a:xfrm>
            <a:off x="2592208" y="2199974"/>
            <a:ext cx="1422400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know that it is ok to experiment with different approaches.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405382-4965-4BA9-BBB7-D11636D95D3E}"/>
              </a:ext>
            </a:extLst>
          </p:cNvPr>
          <p:cNvSpPr txBox="1"/>
          <p:nvPr/>
        </p:nvSpPr>
        <p:spPr>
          <a:xfrm>
            <a:off x="2592208" y="4016074"/>
            <a:ext cx="1422400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know that I can change my work or my approach as it develops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EB3950-8C84-434B-BB97-F271B999E06E}"/>
              </a:ext>
            </a:extLst>
          </p:cNvPr>
          <p:cNvSpPr txBox="1"/>
          <p:nvPr/>
        </p:nvSpPr>
        <p:spPr>
          <a:xfrm>
            <a:off x="2592208" y="5520595"/>
            <a:ext cx="1422400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know how to talk about my art work and work of others using key vocabulary</a:t>
            </a:r>
          </a:p>
        </p:txBody>
      </p:sp>
    </p:spTree>
    <p:extLst>
      <p:ext uri="{BB962C8B-B14F-4D97-AF65-F5344CB8AC3E}">
        <p14:creationId xmlns:p14="http://schemas.microsoft.com/office/powerpoint/2010/main" val="716352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50BCFD-3CB4-4C5F-9D6F-1228A80134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40" t="10000" r="6640" b="12400"/>
          <a:stretch/>
        </p:blipFill>
        <p:spPr>
          <a:xfrm>
            <a:off x="606781" y="1598738"/>
            <a:ext cx="894635" cy="8474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3C8264-5457-414E-BED7-512DF7BCE834}"/>
              </a:ext>
            </a:extLst>
          </p:cNvPr>
          <p:cNvSpPr txBox="1"/>
          <p:nvPr/>
        </p:nvSpPr>
        <p:spPr>
          <a:xfrm>
            <a:off x="1030109" y="661516"/>
            <a:ext cx="5012968" cy="6297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800" kern="140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I am a Year 5 </a:t>
            </a:r>
            <a:r>
              <a:rPr lang="en-GB" sz="3200" b="1" kern="140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ill Sans MT" panose="020B0502020104020203" pitchFamily="34" charset="0"/>
              </a:rPr>
              <a:t>Artist</a:t>
            </a:r>
            <a:r>
              <a:rPr lang="en-GB" sz="2800" kern="1400" dirty="0">
                <a:ln>
                  <a:noFill/>
                </a:ln>
                <a:solidFill>
                  <a:srgbClr val="00B050"/>
                </a:solidFill>
                <a:effectLst/>
                <a:latin typeface="Gill Sans MT" panose="020B0502020104020203" pitchFamily="34" charset="0"/>
              </a:rPr>
              <a:t> </a:t>
            </a:r>
            <a:r>
              <a:rPr lang="en-GB" sz="2800" kern="140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because..</a:t>
            </a:r>
            <a:endParaRPr lang="en-GB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7A83E3-88FD-453E-B3D7-05A3A4EAF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598738"/>
            <a:ext cx="953962" cy="9539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0BA29D-3BB9-41AD-9BF9-25F4F61793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74" t="60239" r="35403" b="4466"/>
          <a:stretch/>
        </p:blipFill>
        <p:spPr>
          <a:xfrm rot="20881457">
            <a:off x="397963" y="6108701"/>
            <a:ext cx="1049541" cy="6297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A977DC2-C036-4433-A04B-20E8C7687AD3}"/>
              </a:ext>
            </a:extLst>
          </p:cNvPr>
          <p:cNvSpPr txBox="1"/>
          <p:nvPr/>
        </p:nvSpPr>
        <p:spPr>
          <a:xfrm>
            <a:off x="5105400" y="6972300"/>
            <a:ext cx="1422400" cy="116955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can plan and produce my own collage, choosing, cutting, arranging and applying materials focusing on colour, shape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C7E170-6652-44CB-9CC6-BAAE1CFCA120}"/>
              </a:ext>
            </a:extLst>
          </p:cNvPr>
          <p:cNvSpPr txBox="1"/>
          <p:nvPr/>
        </p:nvSpPr>
        <p:spPr>
          <a:xfrm>
            <a:off x="211533" y="6752615"/>
            <a:ext cx="1422400" cy="1477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can plan a sculpture to include the materials, the tools and the ways of working.</a:t>
            </a:r>
          </a:p>
          <a:p>
            <a:endParaRPr lang="en-GB" sz="1000" dirty="0">
              <a:latin typeface="Comic Sans MS" panose="030F0702030302020204" pitchFamily="66" charset="0"/>
            </a:endParaRPr>
          </a:p>
          <a:p>
            <a:r>
              <a:rPr lang="en-GB" sz="1000" dirty="0">
                <a:latin typeface="Comic Sans MS" panose="030F0702030302020204" pitchFamily="66" charset="0"/>
              </a:rPr>
              <a:t>I can use  a variety of materials  to model 3D shapes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BA83F4-B031-457E-99AD-09035EAFD29B}"/>
              </a:ext>
            </a:extLst>
          </p:cNvPr>
          <p:cNvSpPr txBox="1"/>
          <p:nvPr/>
        </p:nvSpPr>
        <p:spPr>
          <a:xfrm>
            <a:off x="330201" y="2552700"/>
            <a:ext cx="1422400" cy="17851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can make detailed drawings from observation and imagination including shading and tone.</a:t>
            </a:r>
          </a:p>
          <a:p>
            <a:endParaRPr lang="en-GB" sz="1000" dirty="0">
              <a:latin typeface="Comic Sans MS" panose="030F0702030302020204" pitchFamily="66" charset="0"/>
            </a:endParaRPr>
          </a:p>
          <a:p>
            <a:r>
              <a:rPr lang="en-GB" sz="1000" dirty="0">
                <a:latin typeface="Comic Sans MS" panose="030F0702030302020204" pitchFamily="66" charset="0"/>
              </a:rPr>
              <a:t>I can use the primary colours, and black and white, to mix a full range of hues and tones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03229B-8BA8-4F7C-88A9-1A77E27EB3A4}"/>
              </a:ext>
            </a:extLst>
          </p:cNvPr>
          <p:cNvSpPr txBox="1"/>
          <p:nvPr/>
        </p:nvSpPr>
        <p:spPr>
          <a:xfrm>
            <a:off x="5105399" y="2678014"/>
            <a:ext cx="1422400" cy="163121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can make a more complex printing block from polystyrene printing tiles. </a:t>
            </a:r>
          </a:p>
          <a:p>
            <a:endParaRPr lang="en-GB" sz="1000" dirty="0">
              <a:latin typeface="Comic Sans MS" panose="030F0702030302020204" pitchFamily="66" charset="0"/>
            </a:endParaRPr>
          </a:p>
          <a:p>
            <a:r>
              <a:rPr lang="en-GB" sz="1000" dirty="0">
                <a:latin typeface="Comic Sans MS" panose="030F0702030302020204" pitchFamily="66" charset="0"/>
              </a:rPr>
              <a:t>I can show use of line, pattern, texture, shape and colour in their prints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42D9229-25C9-48FB-B4BD-166B36220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444767" y="6065762"/>
            <a:ext cx="774700" cy="7747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DAF611A-88EC-4A86-868B-8767BAA8C943}"/>
              </a:ext>
            </a:extLst>
          </p:cNvPr>
          <p:cNvSpPr txBox="1"/>
          <p:nvPr/>
        </p:nvSpPr>
        <p:spPr>
          <a:xfrm>
            <a:off x="2592208" y="2199974"/>
            <a:ext cx="1422400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know that colour can be manipulated to achieve different effects.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405382-4965-4BA9-BBB7-D11636D95D3E}"/>
              </a:ext>
            </a:extLst>
          </p:cNvPr>
          <p:cNvSpPr txBox="1"/>
          <p:nvPr/>
        </p:nvSpPr>
        <p:spPr>
          <a:xfrm>
            <a:off x="2592208" y="4016074"/>
            <a:ext cx="1422400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know techniques can be adapted to achieve specific effects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EB3950-8C84-434B-BB97-F271B999E06E}"/>
              </a:ext>
            </a:extLst>
          </p:cNvPr>
          <p:cNvSpPr txBox="1"/>
          <p:nvPr/>
        </p:nvSpPr>
        <p:spPr>
          <a:xfrm>
            <a:off x="2592208" y="5520595"/>
            <a:ext cx="1560692" cy="86177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know the work of different artists and can talk about them using appropriate vocabulary.</a:t>
            </a:r>
          </a:p>
        </p:txBody>
      </p:sp>
    </p:spTree>
    <p:extLst>
      <p:ext uri="{BB962C8B-B14F-4D97-AF65-F5344CB8AC3E}">
        <p14:creationId xmlns:p14="http://schemas.microsoft.com/office/powerpoint/2010/main" val="228718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50BCFD-3CB4-4C5F-9D6F-1228A80134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40" t="10000" r="6640" b="12400"/>
          <a:stretch/>
        </p:blipFill>
        <p:spPr>
          <a:xfrm>
            <a:off x="606781" y="1598738"/>
            <a:ext cx="894635" cy="8474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3C8264-5457-414E-BED7-512DF7BCE834}"/>
              </a:ext>
            </a:extLst>
          </p:cNvPr>
          <p:cNvSpPr txBox="1"/>
          <p:nvPr/>
        </p:nvSpPr>
        <p:spPr>
          <a:xfrm>
            <a:off x="1030109" y="661516"/>
            <a:ext cx="5012968" cy="6297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800" kern="140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I am a Year 6 </a:t>
            </a:r>
            <a:r>
              <a:rPr lang="en-GB" sz="3200" b="1" kern="140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Gill Sans MT" panose="020B0502020104020203" pitchFamily="34" charset="0"/>
              </a:rPr>
              <a:t>Artist</a:t>
            </a:r>
            <a:r>
              <a:rPr lang="en-GB" sz="2800" kern="1400" dirty="0">
                <a:ln>
                  <a:noFill/>
                </a:ln>
                <a:solidFill>
                  <a:srgbClr val="00B050"/>
                </a:solidFill>
                <a:effectLst/>
                <a:latin typeface="Gill Sans MT" panose="020B0502020104020203" pitchFamily="34" charset="0"/>
              </a:rPr>
              <a:t> </a:t>
            </a:r>
            <a:r>
              <a:rPr lang="en-GB" sz="2800" kern="140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because..</a:t>
            </a:r>
            <a:endParaRPr lang="en-GB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7A83E3-88FD-453E-B3D7-05A3A4EAF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598738"/>
            <a:ext cx="953962" cy="9539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0BA29D-3BB9-41AD-9BF9-25F4F61793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74" t="60239" r="35403" b="4466"/>
          <a:stretch/>
        </p:blipFill>
        <p:spPr>
          <a:xfrm rot="20881457">
            <a:off x="397963" y="6108701"/>
            <a:ext cx="1049541" cy="6297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A977DC2-C036-4433-A04B-20E8C7687AD3}"/>
              </a:ext>
            </a:extLst>
          </p:cNvPr>
          <p:cNvSpPr txBox="1"/>
          <p:nvPr/>
        </p:nvSpPr>
        <p:spPr>
          <a:xfrm>
            <a:off x="5105400" y="6972300"/>
            <a:ext cx="1422400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can accurately cut and tear complex shapes from a range of materials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C7E170-6652-44CB-9CC6-BAAE1CFCA120}"/>
              </a:ext>
            </a:extLst>
          </p:cNvPr>
          <p:cNvSpPr txBox="1"/>
          <p:nvPr/>
        </p:nvSpPr>
        <p:spPr>
          <a:xfrm>
            <a:off x="211533" y="6752615"/>
            <a:ext cx="1422400" cy="1323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can use moulding techniques to create facial features.</a:t>
            </a:r>
          </a:p>
          <a:p>
            <a:endParaRPr lang="en-GB" sz="1000" dirty="0">
              <a:latin typeface="Comic Sans MS" panose="030F0702030302020204" pitchFamily="66" charset="0"/>
            </a:endParaRPr>
          </a:p>
          <a:p>
            <a:r>
              <a:rPr lang="en-GB" sz="1000" dirty="0">
                <a:latin typeface="Comic Sans MS" panose="030F0702030302020204" pitchFamily="66" charset="0"/>
              </a:rPr>
              <a:t>I can use a range of techniques for building, joining and decorating clay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BA83F4-B031-457E-99AD-09035EAFD29B}"/>
              </a:ext>
            </a:extLst>
          </p:cNvPr>
          <p:cNvSpPr txBox="1"/>
          <p:nvPr/>
        </p:nvSpPr>
        <p:spPr>
          <a:xfrm>
            <a:off x="330201" y="2552700"/>
            <a:ext cx="1422400" cy="17851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can draw accurately from observation using line, shape, texture.</a:t>
            </a:r>
          </a:p>
          <a:p>
            <a:endParaRPr lang="en-GB" sz="1000" dirty="0">
              <a:latin typeface="Comic Sans MS" panose="030F0702030302020204" pitchFamily="66" charset="0"/>
            </a:endParaRPr>
          </a:p>
          <a:p>
            <a:r>
              <a:rPr lang="en-GB" sz="1000" dirty="0">
                <a:latin typeface="Comic Sans MS" panose="030F0702030302020204" pitchFamily="66" charset="0"/>
              </a:rPr>
              <a:t>I can work with a wide range of more specialist media and to mix media to achieve desired effects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03229B-8BA8-4F7C-88A9-1A77E27EB3A4}"/>
              </a:ext>
            </a:extLst>
          </p:cNvPr>
          <p:cNvSpPr txBox="1"/>
          <p:nvPr/>
        </p:nvSpPr>
        <p:spPr>
          <a:xfrm>
            <a:off x="4871181" y="2684538"/>
            <a:ext cx="1422400" cy="1323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can show use of line, pattern, texture, shape and colour in their prints </a:t>
            </a:r>
          </a:p>
          <a:p>
            <a:endParaRPr lang="en-GB" sz="1000" dirty="0">
              <a:latin typeface="Comic Sans MS" panose="030F0702030302020204" pitchFamily="66" charset="0"/>
            </a:endParaRPr>
          </a:p>
          <a:p>
            <a:r>
              <a:rPr lang="en-GB" sz="1000" dirty="0">
                <a:latin typeface="Comic Sans MS" panose="030F0702030302020204" pitchFamily="66" charset="0"/>
              </a:rPr>
              <a:t>I can print more complex regular and irregular patterns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42D9229-25C9-48FB-B4BD-166B36220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444767" y="6065762"/>
            <a:ext cx="774700" cy="7747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DAF611A-88EC-4A86-868B-8767BAA8C943}"/>
              </a:ext>
            </a:extLst>
          </p:cNvPr>
          <p:cNvSpPr txBox="1"/>
          <p:nvPr/>
        </p:nvSpPr>
        <p:spPr>
          <a:xfrm>
            <a:off x="2592208" y="2199974"/>
            <a:ext cx="1422400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know that art comes in many forms and is used for many different purposes.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405382-4965-4BA9-BBB7-D11636D95D3E}"/>
              </a:ext>
            </a:extLst>
          </p:cNvPr>
          <p:cNvSpPr txBox="1"/>
          <p:nvPr/>
        </p:nvSpPr>
        <p:spPr>
          <a:xfrm>
            <a:off x="2592208" y="4016074"/>
            <a:ext cx="1422400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know how to use all the visual elements to describe art work.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EB3950-8C84-434B-BB97-F271B999E06E}"/>
              </a:ext>
            </a:extLst>
          </p:cNvPr>
          <p:cNvSpPr txBox="1"/>
          <p:nvPr/>
        </p:nvSpPr>
        <p:spPr>
          <a:xfrm>
            <a:off x="2592208" y="5520595"/>
            <a:ext cx="1422400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I know how to use a wide variety of tools </a:t>
            </a:r>
            <a:r>
              <a:rPr lang="en-GB" sz="1000">
                <a:latin typeface="Comic Sans MS" panose="030F0702030302020204" pitchFamily="66" charset="0"/>
              </a:rPr>
              <a:t>and media.   </a:t>
            </a:r>
            <a:endParaRPr lang="en-GB" sz="1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418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</TotalTime>
  <Words>836</Words>
  <Application>Microsoft Office PowerPoint</Application>
  <PresentationFormat>A4 Paper (210x297 mm)</PresentationFormat>
  <Paragraphs>79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 Moss</dc:creator>
  <cp:lastModifiedBy>F Dickinson</cp:lastModifiedBy>
  <cp:revision>20</cp:revision>
  <cp:lastPrinted>2024-05-24T05:48:48Z</cp:lastPrinted>
  <dcterms:created xsi:type="dcterms:W3CDTF">2024-05-23T18:22:47Z</dcterms:created>
  <dcterms:modified xsi:type="dcterms:W3CDTF">2024-05-24T07:03:17Z</dcterms:modified>
</cp:coreProperties>
</file>