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56" r:id="rId2"/>
    <p:sldId id="272" r:id="rId3"/>
    <p:sldId id="257" r:id="rId4"/>
    <p:sldId id="261" r:id="rId5"/>
    <p:sldId id="263" r:id="rId6"/>
    <p:sldId id="262" r:id="rId7"/>
    <p:sldId id="273" r:id="rId8"/>
    <p:sldId id="268" r:id="rId9"/>
    <p:sldId id="269" r:id="rId10"/>
    <p:sldId id="259" r:id="rId11"/>
    <p:sldId id="275" r:id="rId12"/>
    <p:sldId id="276" r:id="rId13"/>
    <p:sldId id="277" r:id="rId14"/>
    <p:sldId id="260" r:id="rId15"/>
    <p:sldId id="274" r:id="rId1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94660"/>
  </p:normalViewPr>
  <p:slideViewPr>
    <p:cSldViewPr>
      <p:cViewPr varScale="1">
        <p:scale>
          <a:sx n="80" d="100"/>
          <a:sy n="80" d="100"/>
        </p:scale>
        <p:origin x="806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F2F5B5-52E9-49D7-9384-43DEA4FF47DA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944A7-18FF-4BE6-B4BC-E6668FDFE4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6261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AE639-1611-46E7-A4FC-7601E5915B75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17FB2-91AA-4626-A1FE-682E6082C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074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AE639-1611-46E7-A4FC-7601E5915B75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17FB2-91AA-4626-A1FE-682E6082C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489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AE639-1611-46E7-A4FC-7601E5915B75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17FB2-91AA-4626-A1FE-682E6082C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469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AE639-1611-46E7-A4FC-7601E5915B75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17FB2-91AA-4626-A1FE-682E6082C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10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AE639-1611-46E7-A4FC-7601E5915B75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17FB2-91AA-4626-A1FE-682E6082C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326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AE639-1611-46E7-A4FC-7601E5915B75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17FB2-91AA-4626-A1FE-682E6082C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708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AE639-1611-46E7-A4FC-7601E5915B75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17FB2-91AA-4626-A1FE-682E6082C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89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AE639-1611-46E7-A4FC-7601E5915B75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17FB2-91AA-4626-A1FE-682E6082C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818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AE639-1611-46E7-A4FC-7601E5915B75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17FB2-91AA-4626-A1FE-682E6082C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360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AE639-1611-46E7-A4FC-7601E5915B75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17FB2-91AA-4626-A1FE-682E6082C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188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AE639-1611-46E7-A4FC-7601E5915B75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17FB2-91AA-4626-A1FE-682E6082C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130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AE639-1611-46E7-A4FC-7601E5915B75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17FB2-91AA-4626-A1FE-682E6082C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35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honicsplay.co.uk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5876" y="354093"/>
            <a:ext cx="2880320" cy="1470025"/>
          </a:xfrm>
        </p:spPr>
        <p:txBody>
          <a:bodyPr/>
          <a:lstStyle/>
          <a:p>
            <a:r>
              <a:rPr lang="en-GB" b="1" dirty="0">
                <a:solidFill>
                  <a:schemeClr val="tx2"/>
                </a:solidFill>
                <a:latin typeface="Comic Sans MS" panose="030F0702030302020204" pitchFamily="66" charset="0"/>
              </a:rPr>
              <a:t>Year 1</a:t>
            </a:r>
            <a:br>
              <a:rPr lang="en-GB" b="1" dirty="0">
                <a:solidFill>
                  <a:schemeClr val="tx2"/>
                </a:solidFill>
                <a:latin typeface="Comic Sans MS" panose="030F0702030302020204" pitchFamily="66" charset="0"/>
              </a:rPr>
            </a:br>
            <a:r>
              <a:rPr lang="en-GB" b="1" dirty="0">
                <a:solidFill>
                  <a:schemeClr val="tx2"/>
                </a:solidFill>
                <a:latin typeface="Comic Sans MS" panose="030F0702030302020204" pitchFamily="66" charset="0"/>
              </a:rPr>
              <a:t>2023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404664"/>
            <a:ext cx="3168352" cy="2880320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1SS</a:t>
            </a:r>
          </a:p>
          <a:p>
            <a:r>
              <a:rPr lang="en-GB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Mrs Schneider</a:t>
            </a:r>
          </a:p>
          <a:p>
            <a:r>
              <a:rPr lang="en-GB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with</a:t>
            </a:r>
          </a:p>
          <a:p>
            <a:r>
              <a:rPr lang="en-GB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Mrs Matthews</a:t>
            </a:r>
          </a:p>
          <a:p>
            <a:r>
              <a:rPr lang="en-GB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Mrs </a:t>
            </a:r>
            <a:r>
              <a:rPr lang="en-GB" sz="24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Kodroska</a:t>
            </a:r>
            <a:endParaRPr lang="en-GB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228184" y="332656"/>
            <a:ext cx="2664296" cy="22677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1MS</a:t>
            </a:r>
          </a:p>
          <a:p>
            <a:r>
              <a:rPr lang="en-GB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Mrs Stock</a:t>
            </a:r>
          </a:p>
          <a:p>
            <a:r>
              <a:rPr lang="en-GB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with </a:t>
            </a:r>
          </a:p>
          <a:p>
            <a:r>
              <a:rPr lang="en-GB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Miss Smith</a:t>
            </a:r>
          </a:p>
          <a:p>
            <a:r>
              <a:rPr lang="en-GB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Miss Grist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351" y="2920194"/>
            <a:ext cx="7456834" cy="246904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319064" y="5709026"/>
            <a:ext cx="8501408" cy="1008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Arrive: 8:30am                     Finish: 3:00pm</a:t>
            </a:r>
          </a:p>
          <a:p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Please go to office if you are late</a:t>
            </a:r>
          </a:p>
        </p:txBody>
      </p:sp>
    </p:spTree>
    <p:extLst>
      <p:ext uri="{BB962C8B-B14F-4D97-AF65-F5344CB8AC3E}">
        <p14:creationId xmlns:p14="http://schemas.microsoft.com/office/powerpoint/2010/main" val="3971173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  <a:latin typeface="Comic Sans MS" panose="030F0702030302020204" pitchFamily="66" charset="0"/>
              </a:rPr>
              <a:t>Reading at home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We expect children to be reading at least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5 times a week.</a:t>
            </a:r>
          </a:p>
          <a:p>
            <a:r>
              <a:rPr lang="en-GB" dirty="0">
                <a:latin typeface="Comic Sans MS" panose="030F0702030302020204" pitchFamily="66" charset="0"/>
              </a:rPr>
              <a:t>Reading diaries have already been sent home to record their daily reading and work towards certificates. </a:t>
            </a:r>
          </a:p>
          <a:p>
            <a:r>
              <a:rPr lang="en-GB" dirty="0">
                <a:latin typeface="Comic Sans MS" panose="030F0702030302020204" pitchFamily="66" charset="0"/>
              </a:rPr>
              <a:t>Please also share stories and the Love To Read Books with your children and encourage to ask and answer questions as this supports with language and vocabulary.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9721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31CFA-1DA9-4692-AEFC-EB3C35FD9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At St John’s we teach British values and equality through our personal development lessons.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B65A48-2B30-4B75-9597-94F4C52FC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1" y="2670916"/>
            <a:ext cx="2431776" cy="15161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1D3C0F-32C3-4FC7-A8A0-EF780D9875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6965" y="2301004"/>
            <a:ext cx="3168536" cy="26320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82C777-F293-4A6A-99C1-01B89CDCC1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3324" y="3230539"/>
            <a:ext cx="1747842" cy="23734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99216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F7A9593-CA5C-4696-A2FA-B13EBC62A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042" y="1187557"/>
            <a:ext cx="5292758" cy="41653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071BCD-148A-423D-A694-1F2DBECAABC3}"/>
              </a:ext>
            </a:extLst>
          </p:cNvPr>
          <p:cNvSpPr txBox="1"/>
          <p:nvPr/>
        </p:nvSpPr>
        <p:spPr>
          <a:xfrm>
            <a:off x="6076951" y="2159001"/>
            <a:ext cx="27241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B0F0"/>
                </a:solidFill>
                <a:latin typeface="+mj-lt"/>
              </a:rPr>
              <a:t>Two of the ways we teach about equality is through the use of  books and also a half-termly collective worship where we focus on something from the media that highlights inequality and ‘ No Outsiders’ .</a:t>
            </a:r>
          </a:p>
        </p:txBody>
      </p:sp>
    </p:spTree>
    <p:extLst>
      <p:ext uri="{BB962C8B-B14F-4D97-AF65-F5344CB8AC3E}">
        <p14:creationId xmlns:p14="http://schemas.microsoft.com/office/powerpoint/2010/main" val="112492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479C50-C02B-4430-95E5-FC2A012FF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548680"/>
            <a:ext cx="7416824" cy="556650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13510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  <a:latin typeface="Comic Sans MS" panose="030F0702030302020204" pitchFamily="66" charset="0"/>
              </a:rPr>
              <a:t>Other Information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fontScale="85000" lnSpcReduction="20000"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Water bottles - </a:t>
            </a:r>
            <a:r>
              <a:rPr lang="en-GB" dirty="0">
                <a:latin typeface="Comic Sans MS" panose="030F0702030302020204" pitchFamily="66" charset="0"/>
              </a:rPr>
              <a:t>bring your own NAMED with water.</a:t>
            </a:r>
            <a:endParaRPr lang="en-GB" b="1" dirty="0">
              <a:latin typeface="Comic Sans MS" panose="030F0702030302020204" pitchFamily="66" charset="0"/>
            </a:endParaRPr>
          </a:p>
          <a:p>
            <a:r>
              <a:rPr lang="en-GB" b="1" dirty="0">
                <a:latin typeface="Comic Sans MS" panose="030F0702030302020204" pitchFamily="66" charset="0"/>
              </a:rPr>
              <a:t>School uniform- </a:t>
            </a:r>
            <a:r>
              <a:rPr lang="en-GB" dirty="0">
                <a:latin typeface="Comic Sans MS" panose="030F0702030302020204" pitchFamily="66" charset="0"/>
              </a:rPr>
              <a:t>please ensure this is NAMED. </a:t>
            </a:r>
          </a:p>
          <a:p>
            <a:r>
              <a:rPr lang="en-GB" b="1" dirty="0">
                <a:latin typeface="Comic Sans MS" panose="030F0702030302020204" pitchFamily="66" charset="0"/>
              </a:rPr>
              <a:t>PE kits - </a:t>
            </a:r>
            <a:r>
              <a:rPr lang="en-GB" dirty="0">
                <a:latin typeface="Comic Sans MS" panose="030F0702030302020204" pitchFamily="66" charset="0"/>
              </a:rPr>
              <a:t>coloured shirt and PE bottoms to be worn to school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EVERY Monday  and THURSDAY. </a:t>
            </a:r>
            <a:r>
              <a:rPr lang="en-GB" dirty="0">
                <a:latin typeface="Comic Sans MS" panose="030F0702030302020204" pitchFamily="66" charset="0"/>
              </a:rPr>
              <a:t>Please ensure your child has shoes they can fasten INDEPENDENTLY please. </a:t>
            </a:r>
          </a:p>
          <a:p>
            <a:r>
              <a:rPr lang="en-GB" b="1" dirty="0">
                <a:latin typeface="Comic Sans MS" panose="030F0702030302020204" pitchFamily="66" charset="0"/>
              </a:rPr>
              <a:t>Library </a:t>
            </a:r>
            <a:r>
              <a:rPr lang="en-GB" dirty="0">
                <a:latin typeface="Comic Sans MS" panose="030F0702030302020204" pitchFamily="66" charset="0"/>
              </a:rPr>
              <a:t>-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Tuesday afternoon</a:t>
            </a:r>
          </a:p>
          <a:p>
            <a:r>
              <a:rPr lang="en-GB" dirty="0">
                <a:latin typeface="Comic Sans MS" panose="030F0702030302020204" pitchFamily="66" charset="0"/>
              </a:rPr>
              <a:t>Please check the school website for any other school updates. </a:t>
            </a:r>
          </a:p>
          <a:p>
            <a:r>
              <a:rPr lang="en-GB" b="1" dirty="0">
                <a:latin typeface="Comic Sans MS" panose="030F0702030302020204" pitchFamily="66" charset="0"/>
              </a:rPr>
              <a:t>Trips - </a:t>
            </a:r>
            <a:r>
              <a:rPr lang="en-GB" dirty="0">
                <a:latin typeface="Comic Sans MS" panose="030F0702030302020204" pitchFamily="66" charset="0"/>
              </a:rPr>
              <a:t>Please see the newsletter for school trips. The first trip is payable by the 6</a:t>
            </a:r>
            <a:r>
              <a:rPr lang="en-GB" baseline="30000" dirty="0">
                <a:latin typeface="Comic Sans MS" panose="030F0702030302020204" pitchFamily="66" charset="0"/>
              </a:rPr>
              <a:t>th</a:t>
            </a:r>
            <a:r>
              <a:rPr lang="en-GB" dirty="0">
                <a:latin typeface="Comic Sans MS" panose="030F0702030302020204" pitchFamily="66" charset="0"/>
              </a:rPr>
              <a:t> of October to SEARCH and the cost is £5. </a:t>
            </a:r>
            <a:endParaRPr lang="en-GB" b="1" dirty="0">
              <a:latin typeface="Comic Sans MS" panose="030F0702030302020204" pitchFamily="66" charset="0"/>
            </a:endParaRP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0223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059E1C-33F8-4E28-9AE3-80E61AEBA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932" y="620688"/>
            <a:ext cx="5796136" cy="32603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51BD16-9DA9-413C-A26B-C1F60679C55F}"/>
              </a:ext>
            </a:extLst>
          </p:cNvPr>
          <p:cNvSpPr txBox="1"/>
          <p:nvPr/>
        </p:nvSpPr>
        <p:spPr>
          <a:xfrm>
            <a:off x="1835696" y="4653136"/>
            <a:ext cx="6120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Thank you for coming and we are looking forward to working with you this year.</a:t>
            </a:r>
          </a:p>
        </p:txBody>
      </p:sp>
    </p:spTree>
    <p:extLst>
      <p:ext uri="{BB962C8B-B14F-4D97-AF65-F5344CB8AC3E}">
        <p14:creationId xmlns:p14="http://schemas.microsoft.com/office/powerpoint/2010/main" val="4113741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>
            <a:extLst>
              <a:ext uri="{FF2B5EF4-FFF2-40B4-BE49-F238E27FC236}">
                <a16:creationId xmlns:a16="http://schemas.microsoft.com/office/drawing/2014/main" id="{7004CAE5-6916-4FBA-960F-D8EB0D966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42" r="16006"/>
          <a:stretch>
            <a:fillRect/>
          </a:stretch>
        </p:blipFill>
        <p:spPr bwMode="auto">
          <a:xfrm>
            <a:off x="2254461" y="2980974"/>
            <a:ext cx="1519024" cy="1944216"/>
          </a:xfrm>
          <a:prstGeom prst="rect">
            <a:avLst/>
          </a:prstGeom>
          <a:noFill/>
          <a:ln w="38100" cmpd="dbl">
            <a:solidFill>
              <a:srgbClr val="4472C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4D803B5A-31C3-4C7F-949E-F593A29AF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0" t="16776" r="28677" b="40617"/>
          <a:stretch>
            <a:fillRect/>
          </a:stretch>
        </p:blipFill>
        <p:spPr bwMode="auto">
          <a:xfrm>
            <a:off x="5540853" y="2969684"/>
            <a:ext cx="1464498" cy="2024454"/>
          </a:xfrm>
          <a:prstGeom prst="rect">
            <a:avLst/>
          </a:prstGeom>
          <a:noFill/>
          <a:ln w="38100" cmpd="dbl">
            <a:solidFill>
              <a:srgbClr val="4472C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B7E16FE2-77F7-44C5-90A1-646068AB7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735" y="594954"/>
            <a:ext cx="1663981" cy="2123516"/>
          </a:xfrm>
          <a:prstGeom prst="rect">
            <a:avLst/>
          </a:prstGeom>
          <a:noFill/>
          <a:ln w="38100" cmpd="dbl">
            <a:solidFill>
              <a:srgbClr val="4472C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>
            <a:extLst>
              <a:ext uri="{FF2B5EF4-FFF2-40B4-BE49-F238E27FC236}">
                <a16:creationId xmlns:a16="http://schemas.microsoft.com/office/drawing/2014/main" id="{140CCEE6-2E06-4333-9D6E-88218E7FD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836" y="2980974"/>
            <a:ext cx="1267823" cy="1944216"/>
          </a:xfrm>
          <a:prstGeom prst="rect">
            <a:avLst/>
          </a:prstGeom>
          <a:noFill/>
          <a:ln w="38100" cmpd="dbl">
            <a:solidFill>
              <a:srgbClr val="4472C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0FE1CC50-1336-40E2-B61F-2C9489DDB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228" y="2929564"/>
            <a:ext cx="1322715" cy="2024455"/>
          </a:xfrm>
          <a:prstGeom prst="rect">
            <a:avLst/>
          </a:prstGeom>
          <a:noFill/>
          <a:ln w="38100" cmpd="dbl">
            <a:solidFill>
              <a:srgbClr val="4472C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>
            <a:extLst>
              <a:ext uri="{FF2B5EF4-FFF2-40B4-BE49-F238E27FC236}">
                <a16:creationId xmlns:a16="http://schemas.microsoft.com/office/drawing/2014/main" id="{191C0A4C-86FD-4513-9E65-5AA3CC8E8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308" y="516699"/>
            <a:ext cx="1491916" cy="2123516"/>
          </a:xfrm>
          <a:prstGeom prst="rect">
            <a:avLst/>
          </a:prstGeom>
          <a:noFill/>
          <a:ln w="38100" cmpd="dbl">
            <a:solidFill>
              <a:srgbClr val="4472C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8">
            <a:extLst>
              <a:ext uri="{FF2B5EF4-FFF2-40B4-BE49-F238E27FC236}">
                <a16:creationId xmlns:a16="http://schemas.microsoft.com/office/drawing/2014/main" id="{C820C22E-D0F2-4705-BB10-F4951071F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5692" y="-1"/>
            <a:ext cx="7068308" cy="604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4F69F110-DC06-4B2C-9769-E1BEEDADA5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774551"/>
            <a:ext cx="4802144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71600" algn="l"/>
              </a:tabLst>
            </a:pP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Meet The Team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71600" algn="l"/>
              </a:tabLst>
            </a:pPr>
            <a:endParaRPr lang="en-GB" altLang="en-US" sz="1400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71600" algn="l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If you are in </a:t>
            </a:r>
            <a:r>
              <a:rPr kumimoji="0" lang="en-GB" altLang="en-US" sz="1600" b="1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1MS,</a:t>
            </a: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your teacher is </a:t>
            </a:r>
            <a:r>
              <a:rPr kumimoji="0" lang="en-GB" altLang="en-US" sz="1600" b="1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Mrs Stock.</a:t>
            </a:r>
            <a:r>
              <a:rPr kumimoji="0" lang="en-GB" altLang="en-US" sz="16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endParaRPr kumimoji="0" lang="en-GB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71600" algn="l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If you are in</a:t>
            </a: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kumimoji="0" lang="en-GB" altLang="en-US" sz="1600" b="1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1SS,</a:t>
            </a:r>
            <a:r>
              <a:rPr kumimoji="0" lang="en-GB" altLang="en-US" sz="16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your teacher is</a:t>
            </a: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kumimoji="0" lang="en-GB" altLang="en-US" sz="1600" b="1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Mrs Schneider</a:t>
            </a:r>
            <a:endParaRPr kumimoji="0" lang="en-GB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DF7927F8-44A5-44EF-967B-A53FF1480B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5692" y="457199"/>
            <a:ext cx="7068308" cy="604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B873E9-7097-428B-AA71-B5A7C361F084}"/>
              </a:ext>
            </a:extLst>
          </p:cNvPr>
          <p:cNvSpPr txBox="1"/>
          <p:nvPr/>
        </p:nvSpPr>
        <p:spPr>
          <a:xfrm>
            <a:off x="323528" y="5158247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71600" algn="l"/>
              </a:tabLst>
            </a:pPr>
            <a: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Hayley Campbell will be covering Leadership time and PPA across the classes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71600" algn="l"/>
              </a:tabLst>
            </a:pPr>
            <a: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Our Learning Support Assistants, although they are attached to one class, work across Year 1 so you may get to work with any of them.</a:t>
            </a:r>
            <a:endParaRPr kumimoji="0" lang="en-GB" altLang="en-US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</a:pPr>
            <a:r>
              <a:rPr kumimoji="0" lang="en-GB" altLang="en-US" sz="1800" b="1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Year 1 </a:t>
            </a:r>
            <a: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LSAs are:  Miss Grist,</a:t>
            </a:r>
            <a:r>
              <a:rPr lang="en-GB" altLang="en-US" dirty="0">
                <a:latin typeface="Comic Sans MS" panose="030F0702030302020204" pitchFamily="66" charset="0"/>
                <a:ea typeface="Times New Roman" panose="02020603050405020304" pitchFamily="18" charset="0"/>
              </a:rPr>
              <a:t> Miss Smith, Mrs K and Mrs Matthews</a:t>
            </a:r>
            <a:endParaRPr kumimoji="0" lang="en-GB" altLang="en-US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46CE52-ACBE-46CE-B532-356E3B6BF10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2085" y="3212711"/>
            <a:ext cx="1944215" cy="14581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51715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>
                <a:solidFill>
                  <a:schemeClr val="tx2"/>
                </a:solidFill>
                <a:latin typeface="Comic Sans MS" panose="030F0702030302020204" pitchFamily="66" charset="0"/>
              </a:rPr>
              <a:t>Our Curriculum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8496944" cy="547260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8000" dirty="0">
                <a:latin typeface="Comic Sans MS" panose="030F0702030302020204" pitchFamily="66" charset="0"/>
              </a:rPr>
              <a:t>We cover a broad and balanced curriculum with a large focus on building phonics skills for reading and writing. </a:t>
            </a:r>
          </a:p>
          <a:p>
            <a:pPr marL="0" indent="0">
              <a:buNone/>
            </a:pPr>
            <a:r>
              <a:rPr lang="en-GB" sz="8000" dirty="0">
                <a:latin typeface="Comic Sans MS" panose="030F0702030302020204" pitchFamily="66" charset="0"/>
              </a:rPr>
              <a:t>It is therefore essential that children attend school every day. </a:t>
            </a:r>
          </a:p>
          <a:p>
            <a:pPr marL="0" indent="0">
              <a:buNone/>
            </a:pPr>
            <a:endParaRPr lang="en-GB" sz="80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sz="8000" dirty="0">
                <a:solidFill>
                  <a:srgbClr val="FF0000"/>
                </a:solidFill>
                <a:latin typeface="Comic Sans MS" panose="030F0702030302020204" pitchFamily="66" charset="0"/>
              </a:rPr>
              <a:t>English</a:t>
            </a:r>
            <a:r>
              <a:rPr lang="en-GB" sz="8000" dirty="0">
                <a:latin typeface="Comic Sans MS" panose="030F0702030302020204" pitchFamily="66" charset="0"/>
              </a:rPr>
              <a:t> – reading, writing, phonics, handwriting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8000" dirty="0">
                <a:solidFill>
                  <a:srgbClr val="FF0000"/>
                </a:solidFill>
                <a:latin typeface="Comic Sans MS" panose="030F0702030302020204" pitchFamily="66" charset="0"/>
              </a:rPr>
              <a:t>Maths </a:t>
            </a:r>
            <a:r>
              <a:rPr lang="en-GB" sz="8000" dirty="0">
                <a:latin typeface="Comic Sans MS" panose="030F0702030302020204" pitchFamily="66" charset="0"/>
              </a:rPr>
              <a:t>– number, shape, space and measure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8000" dirty="0">
                <a:solidFill>
                  <a:srgbClr val="FF0000"/>
                </a:solidFill>
                <a:latin typeface="Comic Sans MS" panose="030F0702030302020204" pitchFamily="66" charset="0"/>
              </a:rPr>
              <a:t>Science</a:t>
            </a:r>
            <a:r>
              <a:rPr lang="en-GB" sz="8000" dirty="0">
                <a:latin typeface="Comic Sans MS" panose="030F0702030302020204" pitchFamily="66" charset="0"/>
              </a:rPr>
              <a:t> – Living things, forces, materials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8000" dirty="0">
                <a:solidFill>
                  <a:srgbClr val="FF0000"/>
                </a:solidFill>
                <a:latin typeface="Comic Sans MS" panose="030F0702030302020204" pitchFamily="66" charset="0"/>
              </a:rPr>
              <a:t>Geography</a:t>
            </a:r>
            <a:r>
              <a:rPr lang="en-GB" sz="8000" dirty="0">
                <a:latin typeface="Comic Sans MS" panose="030F0702030302020204" pitchFamily="66" charset="0"/>
              </a:rPr>
              <a:t> – where we live, weather, Shang Hai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8000" dirty="0">
                <a:solidFill>
                  <a:srgbClr val="FF0000"/>
                </a:solidFill>
                <a:latin typeface="Comic Sans MS" panose="030F0702030302020204" pitchFamily="66" charset="0"/>
              </a:rPr>
              <a:t>History</a:t>
            </a:r>
            <a:r>
              <a:rPr lang="en-GB" sz="8000" dirty="0">
                <a:latin typeface="Comic Sans MS" panose="030F0702030302020204" pitchFamily="66" charset="0"/>
              </a:rPr>
              <a:t> – Toys, Titanic, Explorers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8000" dirty="0">
                <a:solidFill>
                  <a:srgbClr val="FF0000"/>
                </a:solidFill>
                <a:latin typeface="Comic Sans MS" panose="030F0702030302020204" pitchFamily="66" charset="0"/>
              </a:rPr>
              <a:t>Computing</a:t>
            </a:r>
            <a:r>
              <a:rPr lang="en-GB" sz="8000" dirty="0">
                <a:latin typeface="Comic Sans MS" panose="030F0702030302020204" pitchFamily="66" charset="0"/>
              </a:rPr>
              <a:t> – online Safety, using a computer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8000" dirty="0">
                <a:solidFill>
                  <a:srgbClr val="FF0000"/>
                </a:solidFill>
                <a:latin typeface="Comic Sans MS" panose="030F0702030302020204" pitchFamily="66" charset="0"/>
              </a:rPr>
              <a:t>Music</a:t>
            </a:r>
            <a:r>
              <a:rPr lang="en-GB" sz="8000" dirty="0">
                <a:latin typeface="Comic Sans MS" panose="030F0702030302020204" pitchFamily="66" charset="0"/>
              </a:rPr>
              <a:t> – singing and playing, rhythm, dynamics,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8000" dirty="0">
                <a:solidFill>
                  <a:srgbClr val="FF0000"/>
                </a:solidFill>
                <a:latin typeface="Comic Sans MS" panose="030F0702030302020204" pitchFamily="66" charset="0"/>
              </a:rPr>
              <a:t>PE</a:t>
            </a:r>
            <a:r>
              <a:rPr lang="en-GB" sz="8000" dirty="0">
                <a:latin typeface="Comic Sans MS" panose="030F0702030302020204" pitchFamily="66" charset="0"/>
              </a:rPr>
              <a:t> – dance, gymnastics, games, ball skills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8000" dirty="0">
                <a:solidFill>
                  <a:srgbClr val="FF0000"/>
                </a:solidFill>
                <a:latin typeface="Comic Sans MS" panose="030F0702030302020204" pitchFamily="66" charset="0"/>
              </a:rPr>
              <a:t>Art</a:t>
            </a:r>
            <a:r>
              <a:rPr lang="en-GB" sz="8000" dirty="0">
                <a:latin typeface="Comic Sans MS" panose="030F0702030302020204" pitchFamily="66" charset="0"/>
              </a:rPr>
              <a:t> – paint, pastel, drawing, collage, artists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8000" dirty="0">
                <a:solidFill>
                  <a:srgbClr val="FF0000"/>
                </a:solidFill>
                <a:latin typeface="Comic Sans MS" panose="030F0702030302020204" pitchFamily="66" charset="0"/>
              </a:rPr>
              <a:t>DT</a:t>
            </a:r>
            <a:r>
              <a:rPr lang="en-GB" sz="8000" dirty="0">
                <a:latin typeface="Comic Sans MS" panose="030F0702030302020204" pitchFamily="66" charset="0"/>
              </a:rPr>
              <a:t> – Fruit smoothies, Moon buggies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8000" dirty="0">
                <a:solidFill>
                  <a:srgbClr val="FF0000"/>
                </a:solidFill>
                <a:latin typeface="Comic Sans MS" panose="030F0702030302020204" pitchFamily="66" charset="0"/>
              </a:rPr>
              <a:t>RE</a:t>
            </a:r>
            <a:r>
              <a:rPr lang="en-GB" sz="8000" dirty="0">
                <a:latin typeface="Comic Sans MS" panose="030F0702030302020204" pitchFamily="66" charset="0"/>
              </a:rPr>
              <a:t> – Christianity and Sikhism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8000" dirty="0">
                <a:solidFill>
                  <a:srgbClr val="FF0000"/>
                </a:solidFill>
                <a:latin typeface="Comic Sans MS" panose="030F0702030302020204" pitchFamily="66" charset="0"/>
              </a:rPr>
              <a:t>Jigsaw (PSHE</a:t>
            </a:r>
            <a:r>
              <a:rPr lang="en-GB" sz="7200" dirty="0">
                <a:solidFill>
                  <a:srgbClr val="FF0000"/>
                </a:solidFill>
                <a:latin typeface="Comic Sans MS" panose="030F0702030302020204" pitchFamily="66" charset="0"/>
              </a:rPr>
              <a:t>) </a:t>
            </a:r>
            <a:r>
              <a:rPr lang="en-GB" sz="7200" dirty="0">
                <a:latin typeface="Comic Sans MS" panose="030F0702030302020204" pitchFamily="66" charset="0"/>
              </a:rPr>
              <a:t>– healthy me, celebrating difference</a:t>
            </a:r>
          </a:p>
          <a:p>
            <a:pPr marL="0" indent="0">
              <a:buNone/>
            </a:pPr>
            <a:endParaRPr lang="en-GB" sz="72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7200" dirty="0">
                <a:latin typeface="Comic Sans MS" panose="030F0702030302020204" pitchFamily="66" charset="0"/>
              </a:rPr>
              <a:t>Please read the newsletters and the year group half termly newsletters  for more information.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281" y="2924944"/>
            <a:ext cx="2358582" cy="23336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915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800" y="188640"/>
            <a:ext cx="3106688" cy="1143000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  <a:latin typeface="Comic Sans MS" panose="030F0702030302020204" pitchFamily="66" charset="0"/>
              </a:rPr>
              <a:t>Writing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88640"/>
            <a:ext cx="1296144" cy="13420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90364" y="1124744"/>
            <a:ext cx="836327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900" b="1" u="sng" dirty="0">
                <a:latin typeface="Comic Sans MS" panose="030F0702030302020204" pitchFamily="66" charset="0"/>
              </a:rPr>
              <a:t>Year One Core Writing skills </a:t>
            </a:r>
          </a:p>
          <a:p>
            <a:pPr algn="ctr"/>
            <a:endParaRPr lang="en-GB" sz="1900" b="1" u="sng" dirty="0">
              <a:latin typeface="Comic Sans MS" panose="030F0702030302020204" pitchFamily="66" charset="0"/>
            </a:endParaRPr>
          </a:p>
          <a:p>
            <a:r>
              <a:rPr lang="en-GB" sz="1900" dirty="0">
                <a:latin typeface="Comic Sans MS" panose="030F0702030302020204" pitchFamily="66" charset="0"/>
              </a:rPr>
              <a:t>- write all the lower case letters of the alphabet correctly.</a:t>
            </a:r>
          </a:p>
          <a:p>
            <a:r>
              <a:rPr lang="en-GB" sz="1900" dirty="0">
                <a:latin typeface="Comic Sans MS" panose="030F0702030302020204" pitchFamily="66" charset="0"/>
              </a:rPr>
              <a:t>- sequence sentences to form short narratives.</a:t>
            </a:r>
          </a:p>
          <a:p>
            <a:r>
              <a:rPr lang="en-GB" sz="1900" dirty="0">
                <a:latin typeface="Comic Sans MS" panose="030F0702030302020204" pitchFamily="66" charset="0"/>
              </a:rPr>
              <a:t>- read what I have written to check it makes sense.</a:t>
            </a:r>
          </a:p>
          <a:p>
            <a:r>
              <a:rPr lang="en-GB" sz="1900" dirty="0">
                <a:latin typeface="Comic Sans MS" panose="030F0702030302020204" pitchFamily="66" charset="0"/>
              </a:rPr>
              <a:t>- name the letters of the alphabet in order.</a:t>
            </a:r>
          </a:p>
          <a:p>
            <a:r>
              <a:rPr lang="en-GB" sz="1900" dirty="0">
                <a:latin typeface="Comic Sans MS" panose="030F0702030302020204" pitchFamily="66" charset="0"/>
              </a:rPr>
              <a:t>- write from memory simple sentences dictated by the teacher including GPCs.</a:t>
            </a:r>
          </a:p>
          <a:p>
            <a:r>
              <a:rPr lang="en-GB" sz="1900" dirty="0">
                <a:latin typeface="Comic Sans MS" panose="030F0702030302020204" pitchFamily="66" charset="0"/>
              </a:rPr>
              <a:t>- start to use capital letters, full stops, question marks and exclamation marks.</a:t>
            </a:r>
          </a:p>
          <a:p>
            <a:r>
              <a:rPr lang="en-GB" sz="1900" dirty="0">
                <a:latin typeface="Comic Sans MS" panose="030F0702030302020204" pitchFamily="66" charset="0"/>
              </a:rPr>
              <a:t>- sit and hold my pencil correctly.</a:t>
            </a:r>
          </a:p>
          <a:p>
            <a:r>
              <a:rPr lang="en-GB" sz="1900" dirty="0">
                <a:latin typeface="Comic Sans MS" panose="030F0702030302020204" pitchFamily="66" charset="0"/>
              </a:rPr>
              <a:t>- form capital letters correctly.</a:t>
            </a:r>
          </a:p>
          <a:p>
            <a:r>
              <a:rPr lang="en-GB" sz="1900" dirty="0">
                <a:latin typeface="Comic Sans MS" panose="030F0702030302020204" pitchFamily="66" charset="0"/>
              </a:rPr>
              <a:t>- form digits 0-9 correctly.</a:t>
            </a:r>
          </a:p>
          <a:p>
            <a:r>
              <a:rPr lang="en-GB" sz="1900" dirty="0">
                <a:latin typeface="Comic Sans MS" panose="030F0702030302020204" pitchFamily="66" charset="0"/>
              </a:rPr>
              <a:t>- compose a sentence orally before writing.</a:t>
            </a:r>
          </a:p>
          <a:p>
            <a:r>
              <a:rPr lang="en-GB" sz="1900" dirty="0">
                <a:latin typeface="Comic Sans MS" panose="030F0702030302020204" pitchFamily="66" charset="0"/>
              </a:rPr>
              <a:t>- read my writing aloud audibly and clearly.</a:t>
            </a:r>
          </a:p>
          <a:p>
            <a:r>
              <a:rPr lang="en-GB" sz="1900" dirty="0">
                <a:latin typeface="Comic Sans MS" panose="030F0702030302020204" pitchFamily="66" charset="0"/>
              </a:rPr>
              <a:t>- use suffixes -</a:t>
            </a:r>
            <a:r>
              <a:rPr lang="en-GB" sz="1900" dirty="0" err="1">
                <a:latin typeface="Comic Sans MS" panose="030F0702030302020204" pitchFamily="66" charset="0"/>
              </a:rPr>
              <a:t>ing</a:t>
            </a:r>
            <a:r>
              <a:rPr lang="en-GB" sz="1900" dirty="0">
                <a:latin typeface="Comic Sans MS" panose="030F0702030302020204" pitchFamily="66" charset="0"/>
              </a:rPr>
              <a:t>, -</a:t>
            </a:r>
            <a:r>
              <a:rPr lang="en-GB" sz="1900" dirty="0" err="1">
                <a:latin typeface="Comic Sans MS" panose="030F0702030302020204" pitchFamily="66" charset="0"/>
              </a:rPr>
              <a:t>ed</a:t>
            </a:r>
            <a:r>
              <a:rPr lang="en-GB" sz="1900" dirty="0">
                <a:latin typeface="Comic Sans MS" panose="030F0702030302020204" pitchFamily="66" charset="0"/>
              </a:rPr>
              <a:t>, -</a:t>
            </a:r>
            <a:r>
              <a:rPr lang="en-GB" sz="1900" dirty="0" err="1">
                <a:latin typeface="Comic Sans MS" panose="030F0702030302020204" pitchFamily="66" charset="0"/>
              </a:rPr>
              <a:t>er</a:t>
            </a:r>
            <a:r>
              <a:rPr lang="en-GB" sz="1900" dirty="0">
                <a:latin typeface="Comic Sans MS" panose="030F0702030302020204" pitchFamily="66" charset="0"/>
              </a:rPr>
              <a:t> and –est.</a:t>
            </a:r>
          </a:p>
          <a:p>
            <a:r>
              <a:rPr lang="en-GB" sz="1900" dirty="0">
                <a:latin typeface="Comic Sans MS" panose="030F0702030302020204" pitchFamily="66" charset="0"/>
              </a:rPr>
              <a:t>- leave spaces between words.</a:t>
            </a:r>
          </a:p>
          <a:p>
            <a:r>
              <a:rPr lang="en-GB" sz="1900" dirty="0">
                <a:latin typeface="Comic Sans MS" panose="030F0702030302020204" pitchFamily="66" charset="0"/>
              </a:rPr>
              <a:t>- join words and clauses using 'and'.</a:t>
            </a:r>
          </a:p>
          <a:p>
            <a:pPr algn="ctr"/>
            <a:r>
              <a:rPr lang="en-GB" sz="19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Sounds and key words can be found in reading diaries</a:t>
            </a:r>
          </a:p>
          <a:p>
            <a:endParaRPr lang="en-GB" sz="1900" dirty="0"/>
          </a:p>
        </p:txBody>
      </p:sp>
    </p:spTree>
    <p:extLst>
      <p:ext uri="{BB962C8B-B14F-4D97-AF65-F5344CB8AC3E}">
        <p14:creationId xmlns:p14="http://schemas.microsoft.com/office/powerpoint/2010/main" val="1069771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  <a:latin typeface="Comic Sans MS" panose="030F0702030302020204" pitchFamily="66" charset="0"/>
              </a:rPr>
              <a:t>Reading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907" y="1210300"/>
            <a:ext cx="1670468" cy="16093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43103" y="1210300"/>
            <a:ext cx="8363272" cy="5647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900" b="1" u="sng" dirty="0">
                <a:latin typeface="Comic Sans MS" panose="030F0702030302020204" pitchFamily="66" charset="0"/>
              </a:rPr>
              <a:t>Year One Core Reading Skills </a:t>
            </a:r>
          </a:p>
          <a:p>
            <a:pPr algn="ctr"/>
            <a:endParaRPr lang="en-GB" sz="1900" b="1" u="sng" dirty="0">
              <a:latin typeface="Comic Sans MS" panose="030F0702030302020204" pitchFamily="66" charset="0"/>
            </a:endParaRPr>
          </a:p>
          <a:p>
            <a:r>
              <a:rPr lang="en-GB" sz="1900" dirty="0">
                <a:latin typeface="Comic Sans MS" panose="030F0702030302020204" pitchFamily="66" charset="0"/>
              </a:rPr>
              <a:t>- read more than 40 sounds.</a:t>
            </a:r>
          </a:p>
          <a:p>
            <a:r>
              <a:rPr lang="en-GB" sz="1900" dirty="0">
                <a:latin typeface="Comic Sans MS" panose="030F0702030302020204" pitchFamily="66" charset="0"/>
              </a:rPr>
              <a:t>- easily read the first 100 common words.</a:t>
            </a:r>
          </a:p>
          <a:p>
            <a:r>
              <a:rPr lang="en-GB" sz="1900" dirty="0">
                <a:latin typeface="Comic Sans MS" panose="030F0702030302020204" pitchFamily="66" charset="0"/>
              </a:rPr>
              <a:t>- read accurately by blending known GPCS.</a:t>
            </a:r>
          </a:p>
          <a:p>
            <a:r>
              <a:rPr lang="en-GB" sz="1900" dirty="0">
                <a:latin typeface="Comic Sans MS" panose="030F0702030302020204" pitchFamily="66" charset="0"/>
              </a:rPr>
              <a:t>- read common exception words.</a:t>
            </a:r>
          </a:p>
          <a:p>
            <a:r>
              <a:rPr lang="en-GB" sz="1900" dirty="0">
                <a:latin typeface="Comic Sans MS" panose="030F0702030302020204" pitchFamily="66" charset="0"/>
              </a:rPr>
              <a:t>- read common suffixes.</a:t>
            </a:r>
          </a:p>
          <a:p>
            <a:r>
              <a:rPr lang="en-GB" sz="1900" dirty="0">
                <a:latin typeface="Comic Sans MS" panose="030F0702030302020204" pitchFamily="66" charset="0"/>
              </a:rPr>
              <a:t>- read accurately by blending sounds in unfamiliar words.</a:t>
            </a:r>
          </a:p>
          <a:p>
            <a:r>
              <a:rPr lang="en-GB" sz="1900" dirty="0">
                <a:latin typeface="Comic Sans MS" panose="030F0702030302020204" pitchFamily="66" charset="0"/>
              </a:rPr>
              <a:t>- read aloud and understand books appropriate to my phonic knowledge.</a:t>
            </a:r>
          </a:p>
          <a:p>
            <a:r>
              <a:rPr lang="en-GB" sz="1900" dirty="0">
                <a:latin typeface="Comic Sans MS" panose="030F0702030302020204" pitchFamily="66" charset="0"/>
              </a:rPr>
              <a:t>- listen to and discuss a wide range of poems, stories and non-fiction.</a:t>
            </a:r>
          </a:p>
          <a:p>
            <a:r>
              <a:rPr lang="en-GB" sz="1900" dirty="0">
                <a:latin typeface="Comic Sans MS" panose="030F0702030302020204" pitchFamily="66" charset="0"/>
              </a:rPr>
              <a:t>- become familiar with key stories, fairy stories and traditional tales.</a:t>
            </a:r>
          </a:p>
          <a:p>
            <a:r>
              <a:rPr lang="en-GB" sz="1900" dirty="0">
                <a:latin typeface="Comic Sans MS" panose="030F0702030302020204" pitchFamily="66" charset="0"/>
              </a:rPr>
              <a:t>- recite some poetry by heart.</a:t>
            </a:r>
          </a:p>
          <a:p>
            <a:r>
              <a:rPr lang="en-GB" sz="1900" dirty="0">
                <a:latin typeface="Comic Sans MS" panose="030F0702030302020204" pitchFamily="66" charset="0"/>
              </a:rPr>
              <a:t>- check that the text makes sense as I read.</a:t>
            </a:r>
          </a:p>
          <a:p>
            <a:r>
              <a:rPr lang="en-GB" sz="1900" dirty="0">
                <a:latin typeface="Comic Sans MS" panose="030F0702030302020204" pitchFamily="66" charset="0"/>
              </a:rPr>
              <a:t>- self-correct while reading.</a:t>
            </a:r>
          </a:p>
          <a:p>
            <a:r>
              <a:rPr lang="en-GB" sz="1900" dirty="0">
                <a:latin typeface="Comic Sans MS" panose="030F0702030302020204" pitchFamily="66" charset="0"/>
              </a:rPr>
              <a:t>- discuss the significance of title and events.</a:t>
            </a:r>
          </a:p>
          <a:p>
            <a:r>
              <a:rPr lang="en-GB" sz="1900" dirty="0">
                <a:latin typeface="Comic Sans MS" panose="030F0702030302020204" pitchFamily="66" charset="0"/>
              </a:rPr>
              <a:t>- make predictions based on what I have read so far.</a:t>
            </a:r>
          </a:p>
          <a:p>
            <a:r>
              <a:rPr lang="en-GB" sz="1900" dirty="0">
                <a:latin typeface="Comic Sans MS" panose="030F0702030302020204" pitchFamily="66" charset="0"/>
              </a:rPr>
              <a:t>- understand what is read to me. </a:t>
            </a:r>
          </a:p>
          <a:p>
            <a:pPr algn="ctr"/>
            <a:r>
              <a:rPr lang="en-GB" sz="19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Sounds and key words can be found in reading diaries</a:t>
            </a:r>
          </a:p>
          <a:p>
            <a:endParaRPr lang="en-GB" sz="1900" dirty="0"/>
          </a:p>
        </p:txBody>
      </p:sp>
    </p:spTree>
    <p:extLst>
      <p:ext uri="{BB962C8B-B14F-4D97-AF65-F5344CB8AC3E}">
        <p14:creationId xmlns:p14="http://schemas.microsoft.com/office/powerpoint/2010/main" val="3356303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8656" y="166187"/>
            <a:ext cx="3106688" cy="1143000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  <a:latin typeface="Comic Sans MS" panose="030F0702030302020204" pitchFamily="66" charset="0"/>
              </a:rPr>
              <a:t>Maths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232248" cy="11468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0364" y="1204653"/>
            <a:ext cx="83632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u="sng" dirty="0">
                <a:latin typeface="Comic Sans MS" panose="030F0702030302020204" pitchFamily="66" charset="0"/>
              </a:rPr>
              <a:t>Year One Core Maths Skills</a:t>
            </a:r>
          </a:p>
          <a:p>
            <a:r>
              <a:rPr lang="en-GB" dirty="0">
                <a:latin typeface="Comic Sans MS" panose="030F0702030302020204" pitchFamily="66" charset="0"/>
              </a:rPr>
              <a:t>- count to and across 100, forwards and backwards, beginning with 0.</a:t>
            </a:r>
          </a:p>
          <a:p>
            <a:r>
              <a:rPr lang="en-GB" dirty="0">
                <a:latin typeface="Comic Sans MS" panose="030F0702030302020204" pitchFamily="66" charset="0"/>
              </a:rPr>
              <a:t>- count to and across 100, forwards and backwards from any given number.</a:t>
            </a:r>
          </a:p>
          <a:p>
            <a:r>
              <a:rPr lang="en-GB" dirty="0">
                <a:latin typeface="Comic Sans MS" panose="030F0702030302020204" pitchFamily="66" charset="0"/>
              </a:rPr>
              <a:t>- read and write numbers to 100 in numerals.</a:t>
            </a:r>
          </a:p>
          <a:p>
            <a:r>
              <a:rPr lang="en-GB" dirty="0">
                <a:latin typeface="Comic Sans MS" panose="030F0702030302020204" pitchFamily="66" charset="0"/>
              </a:rPr>
              <a:t>- count in multiples of twos, fives and tens.</a:t>
            </a:r>
          </a:p>
          <a:p>
            <a:r>
              <a:rPr lang="en-GB" dirty="0">
                <a:latin typeface="Comic Sans MS" panose="030F0702030302020204" pitchFamily="66" charset="0"/>
              </a:rPr>
              <a:t>- say one more and one less than any number to 100.</a:t>
            </a:r>
          </a:p>
          <a:p>
            <a:r>
              <a:rPr lang="en-GB" dirty="0">
                <a:latin typeface="Comic Sans MS" panose="030F0702030302020204" pitchFamily="66" charset="0"/>
              </a:rPr>
              <a:t>- know my number bonds and subtraction facts to 20.</a:t>
            </a:r>
          </a:p>
          <a:p>
            <a:r>
              <a:rPr lang="en-GB" dirty="0">
                <a:latin typeface="Comic Sans MS" panose="030F0702030302020204" pitchFamily="66" charset="0"/>
              </a:rPr>
              <a:t>- understand half as one of two equal parts of an object, shape or quantity</a:t>
            </a:r>
          </a:p>
          <a:p>
            <a:r>
              <a:rPr lang="en-GB" dirty="0">
                <a:latin typeface="Comic Sans MS" panose="030F0702030302020204" pitchFamily="66" charset="0"/>
              </a:rPr>
              <a:t>- compare, describe and solve practical problems for:</a:t>
            </a:r>
          </a:p>
          <a:p>
            <a:r>
              <a:rPr lang="en-GB" dirty="0">
                <a:latin typeface="Comic Sans MS" panose="030F0702030302020204" pitchFamily="66" charset="0"/>
              </a:rPr>
              <a:t>   1. lengths and heights </a:t>
            </a:r>
            <a:r>
              <a:rPr lang="en-GB" dirty="0" err="1">
                <a:latin typeface="Comic Sans MS" panose="030F0702030302020204" pitchFamily="66" charset="0"/>
              </a:rPr>
              <a:t>eg</a:t>
            </a:r>
            <a:r>
              <a:rPr lang="en-GB" dirty="0">
                <a:latin typeface="Comic Sans MS" panose="030F0702030302020204" pitchFamily="66" charset="0"/>
              </a:rPr>
              <a:t> long/short, longer/shorter, tall/short, double/half;</a:t>
            </a:r>
          </a:p>
          <a:p>
            <a:r>
              <a:rPr lang="en-GB" dirty="0">
                <a:latin typeface="Comic Sans MS" panose="030F0702030302020204" pitchFamily="66" charset="0"/>
              </a:rPr>
              <a:t>   2. mass/weight </a:t>
            </a:r>
            <a:r>
              <a:rPr lang="en-GB" dirty="0" err="1">
                <a:latin typeface="Comic Sans MS" panose="030F0702030302020204" pitchFamily="66" charset="0"/>
              </a:rPr>
              <a:t>eg</a:t>
            </a:r>
            <a:r>
              <a:rPr lang="en-GB" dirty="0">
                <a:latin typeface="Comic Sans MS" panose="030F0702030302020204" pitchFamily="66" charset="0"/>
              </a:rPr>
              <a:t> heavy/light, heavier than, lighter than;</a:t>
            </a:r>
          </a:p>
          <a:p>
            <a:r>
              <a:rPr lang="en-GB" dirty="0">
                <a:latin typeface="Comic Sans MS" panose="030F0702030302020204" pitchFamily="66" charset="0"/>
              </a:rPr>
              <a:t>   3. capacity and volume </a:t>
            </a:r>
            <a:r>
              <a:rPr lang="en-GB" dirty="0" err="1">
                <a:latin typeface="Comic Sans MS" panose="030F0702030302020204" pitchFamily="66" charset="0"/>
              </a:rPr>
              <a:t>eg</a:t>
            </a:r>
            <a:r>
              <a:rPr lang="en-GB" dirty="0">
                <a:latin typeface="Comic Sans MS" panose="030F0702030302020204" pitchFamily="66" charset="0"/>
              </a:rPr>
              <a:t> full/empty, more than, less than, half, half full, quarter; </a:t>
            </a:r>
          </a:p>
          <a:p>
            <a:r>
              <a:rPr lang="en-GB" dirty="0">
                <a:latin typeface="Comic Sans MS" panose="030F0702030302020204" pitchFamily="66" charset="0"/>
              </a:rPr>
              <a:t>   4. Time </a:t>
            </a:r>
            <a:r>
              <a:rPr lang="en-GB" dirty="0" err="1">
                <a:latin typeface="Comic Sans MS" panose="030F0702030302020204" pitchFamily="66" charset="0"/>
              </a:rPr>
              <a:t>eg</a:t>
            </a:r>
            <a:r>
              <a:rPr lang="en-GB" dirty="0">
                <a:latin typeface="Comic Sans MS" panose="030F0702030302020204" pitchFamily="66" charset="0"/>
              </a:rPr>
              <a:t> quicker, slower, earlier, later.</a:t>
            </a:r>
          </a:p>
          <a:p>
            <a:r>
              <a:rPr lang="en-GB" dirty="0">
                <a:latin typeface="Comic Sans MS" panose="030F0702030302020204" pitchFamily="66" charset="0"/>
              </a:rPr>
              <a:t>- tell the time to the hour and half past the hour and I can draw the hands on a clock face to show these times.</a:t>
            </a:r>
          </a:p>
          <a:p>
            <a:r>
              <a:rPr lang="en-GB" dirty="0">
                <a:latin typeface="Comic Sans MS" panose="030F0702030302020204" pitchFamily="66" charset="0"/>
              </a:rPr>
              <a:t>- recognise and name common 2-D and 3-D shapes, including:</a:t>
            </a:r>
          </a:p>
          <a:p>
            <a:r>
              <a:rPr lang="en-GB" dirty="0">
                <a:latin typeface="Comic Sans MS" panose="030F0702030302020204" pitchFamily="66" charset="0"/>
              </a:rPr>
              <a:t>*  2-D shapes </a:t>
            </a:r>
            <a:r>
              <a:rPr lang="en-GB" dirty="0" err="1">
                <a:latin typeface="Comic Sans MS" panose="030F0702030302020204" pitchFamily="66" charset="0"/>
              </a:rPr>
              <a:t>eg</a:t>
            </a:r>
            <a:r>
              <a:rPr lang="en-GB" dirty="0">
                <a:latin typeface="Comic Sans MS" panose="030F0702030302020204" pitchFamily="66" charset="0"/>
              </a:rPr>
              <a:t> rectangles (including squares), circles and triangles;</a:t>
            </a:r>
          </a:p>
          <a:p>
            <a:r>
              <a:rPr lang="en-GB" dirty="0">
                <a:latin typeface="Comic Sans MS" panose="030F0702030302020204" pitchFamily="66" charset="0"/>
              </a:rPr>
              <a:t>*  3-D shapes </a:t>
            </a:r>
            <a:r>
              <a:rPr lang="en-GB" dirty="0" err="1">
                <a:latin typeface="Comic Sans MS" panose="030F0702030302020204" pitchFamily="66" charset="0"/>
              </a:rPr>
              <a:t>eg</a:t>
            </a:r>
            <a:r>
              <a:rPr lang="en-GB" dirty="0">
                <a:latin typeface="Comic Sans MS" panose="030F0702030302020204" pitchFamily="66" charset="0"/>
              </a:rPr>
              <a:t> cuboids (including cubes), pyramids and spheres.</a:t>
            </a:r>
          </a:p>
        </p:txBody>
      </p:sp>
    </p:spTree>
    <p:extLst>
      <p:ext uri="{BB962C8B-B14F-4D97-AF65-F5344CB8AC3E}">
        <p14:creationId xmlns:p14="http://schemas.microsoft.com/office/powerpoint/2010/main" val="4262750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DB5B0-AAB5-4491-9D2C-03A4EF1E8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  <a:latin typeface="Comic Sans MS" panose="030F0702030302020204" pitchFamily="66" charset="0"/>
              </a:rPr>
              <a:t>Little </a:t>
            </a:r>
            <a:r>
              <a:rPr lang="en-GB" dirty="0" err="1">
                <a:solidFill>
                  <a:schemeClr val="tx2"/>
                </a:solidFill>
                <a:latin typeface="Comic Sans MS" panose="030F0702030302020204" pitchFamily="66" charset="0"/>
              </a:rPr>
              <a:t>Wandle</a:t>
            </a:r>
            <a:endParaRPr lang="en-GB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5CD89-0BBB-4F99-AEF7-6995A6F5A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600" dirty="0">
                <a:latin typeface="Comic Sans MS" panose="030F0702030302020204" pitchFamily="66" charset="0"/>
              </a:rPr>
              <a:t>As many of you know from last year, we are using the Little </a:t>
            </a:r>
            <a:r>
              <a:rPr lang="en-GB" sz="2600" dirty="0" err="1">
                <a:latin typeface="Comic Sans MS" panose="030F0702030302020204" pitchFamily="66" charset="0"/>
              </a:rPr>
              <a:t>Wandle</a:t>
            </a:r>
            <a:r>
              <a:rPr lang="en-GB" sz="2600" dirty="0">
                <a:latin typeface="Comic Sans MS" panose="030F0702030302020204" pitchFamily="66" charset="0"/>
              </a:rPr>
              <a:t> Phonic Scheme.</a:t>
            </a:r>
          </a:p>
          <a:p>
            <a:pPr marL="0" indent="0">
              <a:buNone/>
            </a:pPr>
            <a:r>
              <a:rPr lang="en-GB" sz="2600" dirty="0">
                <a:latin typeface="Comic Sans MS" panose="030F0702030302020204" pitchFamily="66" charset="0"/>
              </a:rPr>
              <a:t>These are daily phonic lessons which work alongside  the daily guided reading sessions.</a:t>
            </a:r>
          </a:p>
          <a:p>
            <a:pPr marL="0" indent="0">
              <a:buNone/>
            </a:pPr>
            <a:r>
              <a:rPr lang="en-GB" sz="2600" dirty="0">
                <a:latin typeface="Comic Sans MS" panose="030F0702030302020204" pitchFamily="66" charset="0"/>
              </a:rPr>
              <a:t>There will be a parent work shop coming soon to explain this in more detail. 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The Little </a:t>
            </a:r>
            <a:r>
              <a:rPr lang="en-GB" dirty="0" err="1">
                <a:latin typeface="Comic Sans MS" panose="030F0702030302020204" pitchFamily="66" charset="0"/>
              </a:rPr>
              <a:t>Wandle</a:t>
            </a:r>
            <a:r>
              <a:rPr lang="en-GB" dirty="0">
                <a:latin typeface="Comic Sans MS" panose="030F0702030302020204" pitchFamily="66" charset="0"/>
              </a:rPr>
              <a:t> books will be </a:t>
            </a:r>
          </a:p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sent home on a </a:t>
            </a:r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Thursday</a:t>
            </a:r>
            <a:r>
              <a:rPr lang="en-GB" dirty="0">
                <a:latin typeface="Comic Sans MS" panose="030F0702030302020204" pitchFamily="66" charset="0"/>
              </a:rPr>
              <a:t> and </a:t>
            </a:r>
          </a:p>
          <a:p>
            <a:pPr marL="0" indent="0" algn="ctr">
              <a:buNone/>
            </a:pP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MUST be returned on a </a:t>
            </a:r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Monday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2A7904-0761-4BF0-8718-E7247A5F1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56342"/>
            <a:ext cx="1071563" cy="10715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47440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tx2"/>
                </a:solidFill>
                <a:latin typeface="Comic Sans MS" panose="030F0702030302020204" pitchFamily="66" charset="0"/>
              </a:rPr>
              <a:t>Phonics Check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Taking place in June, date to be confirmed. 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Read a mix of 40 real and alien words containing the sounds (phonemes) taught.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Children will be well prepared in school and activities will be sent home.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Focussed groups will take place in school to address gaps.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Phonics play is a really useful website for practising real and alien words (Obb and Bob game) - </a:t>
            </a:r>
            <a:r>
              <a:rPr lang="en-GB" sz="2400" dirty="0">
                <a:latin typeface="Comic Sans MS" panose="030F0702030302020204" pitchFamily="66" charset="0"/>
                <a:hlinkClick r:id="rId2"/>
              </a:rPr>
              <a:t>https://www.phonicsplay.co.uk/</a:t>
            </a:r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Reading with your child is essential for their success.</a:t>
            </a:r>
          </a:p>
        </p:txBody>
      </p:sp>
    </p:spTree>
    <p:extLst>
      <p:ext uri="{BB962C8B-B14F-4D97-AF65-F5344CB8AC3E}">
        <p14:creationId xmlns:p14="http://schemas.microsoft.com/office/powerpoint/2010/main" val="1328205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tx2"/>
                </a:solidFill>
                <a:latin typeface="Comic Sans MS" panose="030F0702030302020204" pitchFamily="66" charset="0"/>
              </a:rPr>
              <a:t>Examples of real and alien words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340515"/>
            <a:ext cx="5137770" cy="143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63" y="2894811"/>
            <a:ext cx="5170233" cy="1696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678112"/>
            <a:ext cx="4834880" cy="1778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19373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1215</Words>
  <Application>Microsoft Office PowerPoint</Application>
  <PresentationFormat>On-screen Show (4:3)</PresentationFormat>
  <Paragraphs>123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Comic Sans MS</vt:lpstr>
      <vt:lpstr>Wingdings</vt:lpstr>
      <vt:lpstr>Office Theme</vt:lpstr>
      <vt:lpstr>Year 1 2023</vt:lpstr>
      <vt:lpstr>PowerPoint Presentation</vt:lpstr>
      <vt:lpstr> Our Curriculum </vt:lpstr>
      <vt:lpstr>Writing </vt:lpstr>
      <vt:lpstr>Reading </vt:lpstr>
      <vt:lpstr>Maths </vt:lpstr>
      <vt:lpstr>Little Wandle</vt:lpstr>
      <vt:lpstr>Phonics Check</vt:lpstr>
      <vt:lpstr>Examples of real and alien words</vt:lpstr>
      <vt:lpstr>Reading at home</vt:lpstr>
      <vt:lpstr>At St John’s we teach British values and equality through our personal development lessons. </vt:lpstr>
      <vt:lpstr>PowerPoint Presentation</vt:lpstr>
      <vt:lpstr>PowerPoint Presentation</vt:lpstr>
      <vt:lpstr>Other Information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2 2018</dc:title>
  <dc:creator>fran.hooper</dc:creator>
  <cp:lastModifiedBy>Suzanne Schneider</cp:lastModifiedBy>
  <cp:revision>33</cp:revision>
  <cp:lastPrinted>2023-09-05T16:15:12Z</cp:lastPrinted>
  <dcterms:created xsi:type="dcterms:W3CDTF">2018-09-05T08:58:19Z</dcterms:created>
  <dcterms:modified xsi:type="dcterms:W3CDTF">2023-09-06T11:10:12Z</dcterms:modified>
</cp:coreProperties>
</file>